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2"/>
  </p:notesMasterIdLst>
  <p:sldIdLst>
    <p:sldId id="258" r:id="rId2"/>
    <p:sldId id="263" r:id="rId3"/>
    <p:sldId id="264" r:id="rId4"/>
    <p:sldId id="265" r:id="rId5"/>
    <p:sldId id="266" r:id="rId6"/>
    <p:sldId id="280" r:id="rId7"/>
    <p:sldId id="271" r:id="rId8"/>
    <p:sldId id="279" r:id="rId9"/>
    <p:sldId id="273" r:id="rId10"/>
    <p:sldId id="281" r:id="rId11"/>
    <p:sldId id="276" r:id="rId12"/>
    <p:sldId id="277" r:id="rId13"/>
    <p:sldId id="282" r:id="rId14"/>
    <p:sldId id="278" r:id="rId15"/>
    <p:sldId id="283" r:id="rId16"/>
    <p:sldId id="297" r:id="rId17"/>
    <p:sldId id="299" r:id="rId18"/>
    <p:sldId id="298" r:id="rId19"/>
    <p:sldId id="268" r:id="rId20"/>
    <p:sldId id="284" r:id="rId21"/>
    <p:sldId id="287" r:id="rId22"/>
    <p:sldId id="269" r:id="rId23"/>
    <p:sldId id="288" r:id="rId24"/>
    <p:sldId id="289" r:id="rId25"/>
    <p:sldId id="270" r:id="rId26"/>
    <p:sldId id="257" r:id="rId27"/>
    <p:sldId id="292" r:id="rId28"/>
    <p:sldId id="293" r:id="rId29"/>
    <p:sldId id="295" r:id="rId30"/>
    <p:sldId id="296"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rolien Bogaerts" initials="CB"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11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60"/>
  </p:normalViewPr>
  <p:slideViewPr>
    <p:cSldViewPr snapToGrid="0">
      <p:cViewPr varScale="1">
        <p:scale>
          <a:sx n="79" d="100"/>
          <a:sy n="79" d="100"/>
        </p:scale>
        <p:origin x="-84" y="-858"/>
      </p:cViewPr>
      <p:guideLst>
        <p:guide orient="horz" pos="2160"/>
        <p:guide pos="3840"/>
      </p:guideLst>
    </p:cSldViewPr>
  </p:slideViewPr>
  <p:notesTextViewPr>
    <p:cViewPr>
      <p:scale>
        <a:sx n="1" d="1"/>
        <a:sy n="1" d="1"/>
      </p:scale>
      <p:origin x="0" y="0"/>
    </p:cViewPr>
  </p:notesTextViewPr>
  <p:notesViewPr>
    <p:cSldViewPr snapToGrid="0">
      <p:cViewPr varScale="1">
        <p:scale>
          <a:sx n="93" d="100"/>
          <a:sy n="93" d="100"/>
        </p:scale>
        <p:origin x="298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AE0535-D7A7-438F-9945-4A4642A37079}"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fr-BE"/>
        </a:p>
      </dgm:t>
    </dgm:pt>
    <dgm:pt modelId="{714CEDBA-2DDF-4887-AC00-8E346E18E993}">
      <dgm:prSet/>
      <dgm:spPr/>
      <dgm:t>
        <a:bodyPr/>
        <a:lstStyle/>
        <a:p>
          <a:pPr algn="ctr" rtl="0"/>
          <a:r>
            <a:rPr lang="fr-BE" b="0" i="0" u="none" baseline="0"/>
            <a:t>CMP = concertation médico-pharmaceutique</a:t>
          </a:r>
          <a:endParaRPr lang="fr-BE" dirty="0"/>
        </a:p>
      </dgm:t>
    </dgm:pt>
    <dgm:pt modelId="{205B37A7-9478-4F5B-ACA6-65E2D058A12D}" type="parTrans" cxnId="{4181A936-55C0-49DD-BF90-9F0A0218D168}">
      <dgm:prSet/>
      <dgm:spPr/>
      <dgm:t>
        <a:bodyPr/>
        <a:lstStyle/>
        <a:p>
          <a:endParaRPr lang="fr-BE"/>
        </a:p>
      </dgm:t>
    </dgm:pt>
    <dgm:pt modelId="{350CE953-BE0D-433D-9F3A-37D941B6334D}" type="sibTrans" cxnId="{4181A936-55C0-49DD-BF90-9F0A0218D168}">
      <dgm:prSet/>
      <dgm:spPr/>
      <dgm:t>
        <a:bodyPr/>
        <a:lstStyle/>
        <a:p>
          <a:endParaRPr lang="fr-BE"/>
        </a:p>
      </dgm:t>
    </dgm:pt>
    <dgm:pt modelId="{374CBCEE-710E-48F6-A57C-6B05FB7FC18B}">
      <dgm:prSet/>
      <dgm:spPr/>
      <dgm:t>
        <a:bodyPr/>
        <a:lstStyle/>
        <a:p>
          <a:pPr algn="ctr" rtl="0"/>
          <a:r>
            <a:rPr lang="fr-BE" b="0" i="0" u="none" baseline="0"/>
            <a:t>CMP ≠ CMD = consultation multidisciplinaire (via SEL)</a:t>
          </a:r>
          <a:endParaRPr lang="fr-BE"/>
        </a:p>
      </dgm:t>
    </dgm:pt>
    <dgm:pt modelId="{E9B9A573-8282-4CDC-8A4C-8E30F2286F1D}" type="parTrans" cxnId="{1B11BB89-9988-49F1-8526-6DD48166A4E4}">
      <dgm:prSet/>
      <dgm:spPr/>
      <dgm:t>
        <a:bodyPr/>
        <a:lstStyle/>
        <a:p>
          <a:endParaRPr lang="fr-BE"/>
        </a:p>
      </dgm:t>
    </dgm:pt>
    <dgm:pt modelId="{7A08B75F-FDDE-4E8B-A1CC-79899E092D2F}" type="sibTrans" cxnId="{1B11BB89-9988-49F1-8526-6DD48166A4E4}">
      <dgm:prSet/>
      <dgm:spPr/>
      <dgm:t>
        <a:bodyPr/>
        <a:lstStyle/>
        <a:p>
          <a:endParaRPr lang="fr-BE"/>
        </a:p>
      </dgm:t>
    </dgm:pt>
    <dgm:pt modelId="{5CA8A38D-7AEE-4CC3-A5F8-9A711C9D98DD}">
      <dgm:prSet/>
      <dgm:spPr/>
      <dgm:t>
        <a:bodyPr/>
        <a:lstStyle/>
        <a:p>
          <a:pPr algn="ctr" rtl="0"/>
          <a:r>
            <a:rPr lang="fr-BE" b="0" i="0" u="none" baseline="0"/>
            <a:t>Améliorer la communication entre les médecins et les pharmaciens</a:t>
          </a:r>
          <a:endParaRPr lang="fr-BE" dirty="0"/>
        </a:p>
      </dgm:t>
    </dgm:pt>
    <dgm:pt modelId="{A12B7974-ED9D-42D6-9034-486E9824814C}" type="parTrans" cxnId="{7898D311-6B70-4251-9B3A-7897909EDEEE}">
      <dgm:prSet/>
      <dgm:spPr/>
      <dgm:t>
        <a:bodyPr/>
        <a:lstStyle/>
        <a:p>
          <a:endParaRPr lang="fr-BE"/>
        </a:p>
      </dgm:t>
    </dgm:pt>
    <dgm:pt modelId="{42E6C8E0-14F8-4844-85FC-F778F9643E18}" type="sibTrans" cxnId="{7898D311-6B70-4251-9B3A-7897909EDEEE}">
      <dgm:prSet/>
      <dgm:spPr/>
      <dgm:t>
        <a:bodyPr/>
        <a:lstStyle/>
        <a:p>
          <a:endParaRPr lang="fr-BE"/>
        </a:p>
      </dgm:t>
    </dgm:pt>
    <dgm:pt modelId="{4FB7BDC1-F0ED-4B3A-A895-7F96F0CF1663}">
      <dgm:prSet/>
      <dgm:spPr/>
      <dgm:t>
        <a:bodyPr/>
        <a:lstStyle/>
        <a:p>
          <a:pPr algn="ctr" rtl="0"/>
          <a:r>
            <a:rPr lang="fr-BE" b="0" i="0" u="none" baseline="0"/>
            <a:t>Augmenter les soins aux patients</a:t>
          </a:r>
          <a:endParaRPr lang="fr-BE"/>
        </a:p>
      </dgm:t>
    </dgm:pt>
    <dgm:pt modelId="{80285469-7E1E-42A3-94AC-EA6670615D54}" type="parTrans" cxnId="{566B5A94-06A2-473F-AD2F-841E943B4D8E}">
      <dgm:prSet/>
      <dgm:spPr/>
      <dgm:t>
        <a:bodyPr/>
        <a:lstStyle/>
        <a:p>
          <a:endParaRPr lang="fr-BE"/>
        </a:p>
      </dgm:t>
    </dgm:pt>
    <dgm:pt modelId="{2952612F-E5F6-44AC-82EA-8BAEA6D5B5ED}" type="sibTrans" cxnId="{566B5A94-06A2-473F-AD2F-841E943B4D8E}">
      <dgm:prSet/>
      <dgm:spPr/>
      <dgm:t>
        <a:bodyPr/>
        <a:lstStyle/>
        <a:p>
          <a:endParaRPr lang="fr-BE"/>
        </a:p>
      </dgm:t>
    </dgm:pt>
    <dgm:pt modelId="{82FC213D-7D39-4C7E-88A4-5AA4AD8CCD2C}">
      <dgm:prSet/>
      <dgm:spPr/>
      <dgm:t>
        <a:bodyPr/>
        <a:lstStyle/>
        <a:p>
          <a:pPr algn="ctr" rtl="0"/>
          <a:r>
            <a:rPr lang="fr-BE" b="0" i="0" u="none" baseline="0"/>
            <a:t>Réduire les problèmes de nature médicamenteuse</a:t>
          </a:r>
          <a:endParaRPr lang="fr-BE" dirty="0"/>
        </a:p>
      </dgm:t>
    </dgm:pt>
    <dgm:pt modelId="{67DB112F-21EC-4E74-8B3A-40CD90A30154}" type="parTrans" cxnId="{32F77F05-4587-4AC0-AD5C-A4F727F92161}">
      <dgm:prSet/>
      <dgm:spPr/>
      <dgm:t>
        <a:bodyPr/>
        <a:lstStyle/>
        <a:p>
          <a:endParaRPr lang="fr-BE"/>
        </a:p>
      </dgm:t>
    </dgm:pt>
    <dgm:pt modelId="{3C78FC9C-E036-4CF5-B59D-E422C772BDAD}" type="sibTrans" cxnId="{32F77F05-4587-4AC0-AD5C-A4F727F92161}">
      <dgm:prSet/>
      <dgm:spPr/>
      <dgm:t>
        <a:bodyPr/>
        <a:lstStyle/>
        <a:p>
          <a:endParaRPr lang="fr-BE"/>
        </a:p>
      </dgm:t>
    </dgm:pt>
    <dgm:pt modelId="{A1BA5B0B-0BCE-4180-B2D4-2C12DAE0DC22}">
      <dgm:prSet/>
      <dgm:spPr/>
      <dgm:t>
        <a:bodyPr/>
        <a:lstStyle/>
        <a:p>
          <a:pPr algn="ctr" rtl="0"/>
          <a:r>
            <a:rPr lang="fr-BE" b="0" i="0" u="none" baseline="0"/>
            <a:t>Fixer des accords dans un protocole commun</a:t>
          </a:r>
          <a:endParaRPr lang="fr-BE" dirty="0"/>
        </a:p>
      </dgm:t>
    </dgm:pt>
    <dgm:pt modelId="{EC83D190-94AE-4352-99AB-5C0885FAD68C}" type="parTrans" cxnId="{9313F0A1-82CE-4EBE-BEF6-B1060CDD7889}">
      <dgm:prSet/>
      <dgm:spPr/>
      <dgm:t>
        <a:bodyPr/>
        <a:lstStyle/>
        <a:p>
          <a:endParaRPr lang="fr-BE"/>
        </a:p>
      </dgm:t>
    </dgm:pt>
    <dgm:pt modelId="{DDC02AB6-615C-4C7C-B5D1-402A594F8EAA}" type="sibTrans" cxnId="{9313F0A1-82CE-4EBE-BEF6-B1060CDD7889}">
      <dgm:prSet/>
      <dgm:spPr/>
      <dgm:t>
        <a:bodyPr/>
        <a:lstStyle/>
        <a:p>
          <a:endParaRPr lang="fr-BE"/>
        </a:p>
      </dgm:t>
    </dgm:pt>
    <dgm:pt modelId="{E5952236-21E2-45EC-93C1-B71DD5743A64}">
      <dgm:prSet/>
      <dgm:spPr/>
      <dgm:t>
        <a:bodyPr/>
        <a:lstStyle/>
        <a:p>
          <a:pPr algn="ctr" rtl="0"/>
          <a:r>
            <a:rPr lang="fr-BE" b="0" i="0" u="none" baseline="0"/>
            <a:t>Le patient est toujours au centre</a:t>
          </a:r>
          <a:endParaRPr lang="fr-BE"/>
        </a:p>
      </dgm:t>
    </dgm:pt>
    <dgm:pt modelId="{1979E6F8-923C-477C-8454-5A132DA57FED}" type="parTrans" cxnId="{DEDED563-54CD-4407-AE15-9C4EDE78F6EC}">
      <dgm:prSet/>
      <dgm:spPr/>
      <dgm:t>
        <a:bodyPr/>
        <a:lstStyle/>
        <a:p>
          <a:endParaRPr lang="fr-BE"/>
        </a:p>
      </dgm:t>
    </dgm:pt>
    <dgm:pt modelId="{070CB265-C93F-41B5-949C-93E490D2AAB1}" type="sibTrans" cxnId="{DEDED563-54CD-4407-AE15-9C4EDE78F6EC}">
      <dgm:prSet/>
      <dgm:spPr/>
      <dgm:t>
        <a:bodyPr/>
        <a:lstStyle/>
        <a:p>
          <a:endParaRPr lang="fr-BE"/>
        </a:p>
      </dgm:t>
    </dgm:pt>
    <dgm:pt modelId="{A31C7090-0A4D-46AE-A6CA-4536E1E27917}" type="pres">
      <dgm:prSet presAssocID="{6CAE0535-D7A7-438F-9945-4A4642A37079}" presName="linear" presStyleCnt="0">
        <dgm:presLayoutVars>
          <dgm:dir/>
          <dgm:animLvl val="lvl"/>
          <dgm:resizeHandles val="exact"/>
        </dgm:presLayoutVars>
      </dgm:prSet>
      <dgm:spPr/>
      <dgm:t>
        <a:bodyPr/>
        <a:lstStyle/>
        <a:p>
          <a:endParaRPr lang="nl-NL"/>
        </a:p>
      </dgm:t>
    </dgm:pt>
    <dgm:pt modelId="{556410B1-88D3-4820-B909-3C200D44C2C0}" type="pres">
      <dgm:prSet presAssocID="{714CEDBA-2DDF-4887-AC00-8E346E18E993}" presName="parentLin" presStyleCnt="0"/>
      <dgm:spPr/>
    </dgm:pt>
    <dgm:pt modelId="{5ADC41F9-22DE-4ECB-9976-2FCC982995E6}" type="pres">
      <dgm:prSet presAssocID="{714CEDBA-2DDF-4887-AC00-8E346E18E993}" presName="parentLeftMargin" presStyleLbl="node1" presStyleIdx="0" presStyleCnt="7"/>
      <dgm:spPr/>
      <dgm:t>
        <a:bodyPr/>
        <a:lstStyle/>
        <a:p>
          <a:endParaRPr lang="nl-NL"/>
        </a:p>
      </dgm:t>
    </dgm:pt>
    <dgm:pt modelId="{956ACBFF-85F1-4435-BA82-BB32D151964D}" type="pres">
      <dgm:prSet presAssocID="{714CEDBA-2DDF-4887-AC00-8E346E18E993}" presName="parentText" presStyleLbl="node1" presStyleIdx="0" presStyleCnt="7">
        <dgm:presLayoutVars>
          <dgm:chMax val="0"/>
          <dgm:bulletEnabled val="1"/>
        </dgm:presLayoutVars>
      </dgm:prSet>
      <dgm:spPr/>
      <dgm:t>
        <a:bodyPr/>
        <a:lstStyle/>
        <a:p>
          <a:endParaRPr lang="nl-NL"/>
        </a:p>
      </dgm:t>
    </dgm:pt>
    <dgm:pt modelId="{58FF0A8A-EB10-48E5-8F10-0DF676427736}" type="pres">
      <dgm:prSet presAssocID="{714CEDBA-2DDF-4887-AC00-8E346E18E993}" presName="negativeSpace" presStyleCnt="0"/>
      <dgm:spPr/>
    </dgm:pt>
    <dgm:pt modelId="{1161CBCA-9391-44F6-A7E8-8BE412288D77}" type="pres">
      <dgm:prSet presAssocID="{714CEDBA-2DDF-4887-AC00-8E346E18E993}" presName="childText" presStyleLbl="conFgAcc1" presStyleIdx="0" presStyleCnt="7">
        <dgm:presLayoutVars>
          <dgm:bulletEnabled val="1"/>
        </dgm:presLayoutVars>
      </dgm:prSet>
      <dgm:spPr/>
    </dgm:pt>
    <dgm:pt modelId="{CADF937D-2A5C-43A9-B301-8062A94DD280}" type="pres">
      <dgm:prSet presAssocID="{350CE953-BE0D-433D-9F3A-37D941B6334D}" presName="spaceBetweenRectangles" presStyleCnt="0"/>
      <dgm:spPr/>
    </dgm:pt>
    <dgm:pt modelId="{F0E12FCB-296C-4E5B-8F5C-3AF21E9388B5}" type="pres">
      <dgm:prSet presAssocID="{374CBCEE-710E-48F6-A57C-6B05FB7FC18B}" presName="parentLin" presStyleCnt="0"/>
      <dgm:spPr/>
    </dgm:pt>
    <dgm:pt modelId="{68DA04A1-8C61-4DE2-B138-1F569F11CC09}" type="pres">
      <dgm:prSet presAssocID="{374CBCEE-710E-48F6-A57C-6B05FB7FC18B}" presName="parentLeftMargin" presStyleLbl="node1" presStyleIdx="0" presStyleCnt="7"/>
      <dgm:spPr/>
      <dgm:t>
        <a:bodyPr/>
        <a:lstStyle/>
        <a:p>
          <a:endParaRPr lang="nl-NL"/>
        </a:p>
      </dgm:t>
    </dgm:pt>
    <dgm:pt modelId="{616FBD49-AE84-4DD9-9AD6-FC4376349DF5}" type="pres">
      <dgm:prSet presAssocID="{374CBCEE-710E-48F6-A57C-6B05FB7FC18B}" presName="parentText" presStyleLbl="node1" presStyleIdx="1" presStyleCnt="7">
        <dgm:presLayoutVars>
          <dgm:chMax val="0"/>
          <dgm:bulletEnabled val="1"/>
        </dgm:presLayoutVars>
      </dgm:prSet>
      <dgm:spPr/>
      <dgm:t>
        <a:bodyPr/>
        <a:lstStyle/>
        <a:p>
          <a:endParaRPr lang="nl-NL"/>
        </a:p>
      </dgm:t>
    </dgm:pt>
    <dgm:pt modelId="{1F2E9E23-E9B9-4763-BFB7-1150C3DFE876}" type="pres">
      <dgm:prSet presAssocID="{374CBCEE-710E-48F6-A57C-6B05FB7FC18B}" presName="negativeSpace" presStyleCnt="0"/>
      <dgm:spPr/>
    </dgm:pt>
    <dgm:pt modelId="{0D28BBBF-F2A9-45A5-A653-F65DB9DCFB26}" type="pres">
      <dgm:prSet presAssocID="{374CBCEE-710E-48F6-A57C-6B05FB7FC18B}" presName="childText" presStyleLbl="conFgAcc1" presStyleIdx="1" presStyleCnt="7">
        <dgm:presLayoutVars>
          <dgm:bulletEnabled val="1"/>
        </dgm:presLayoutVars>
      </dgm:prSet>
      <dgm:spPr/>
    </dgm:pt>
    <dgm:pt modelId="{FAC173EE-66A1-437A-B66C-C08C5D60D4EE}" type="pres">
      <dgm:prSet presAssocID="{7A08B75F-FDDE-4E8B-A1CC-79899E092D2F}" presName="spaceBetweenRectangles" presStyleCnt="0"/>
      <dgm:spPr/>
    </dgm:pt>
    <dgm:pt modelId="{47852073-88AE-474C-801A-F6E7EDEB71DF}" type="pres">
      <dgm:prSet presAssocID="{5CA8A38D-7AEE-4CC3-A5F8-9A711C9D98DD}" presName="parentLin" presStyleCnt="0"/>
      <dgm:spPr/>
    </dgm:pt>
    <dgm:pt modelId="{791E8A10-26B0-4E20-B99D-33EB5C88C246}" type="pres">
      <dgm:prSet presAssocID="{5CA8A38D-7AEE-4CC3-A5F8-9A711C9D98DD}" presName="parentLeftMargin" presStyleLbl="node1" presStyleIdx="1" presStyleCnt="7"/>
      <dgm:spPr/>
      <dgm:t>
        <a:bodyPr/>
        <a:lstStyle/>
        <a:p>
          <a:endParaRPr lang="nl-NL"/>
        </a:p>
      </dgm:t>
    </dgm:pt>
    <dgm:pt modelId="{57532D21-FADE-4705-B439-8B8A7BF09A4A}" type="pres">
      <dgm:prSet presAssocID="{5CA8A38D-7AEE-4CC3-A5F8-9A711C9D98DD}" presName="parentText" presStyleLbl="node1" presStyleIdx="2" presStyleCnt="7">
        <dgm:presLayoutVars>
          <dgm:chMax val="0"/>
          <dgm:bulletEnabled val="1"/>
        </dgm:presLayoutVars>
      </dgm:prSet>
      <dgm:spPr/>
      <dgm:t>
        <a:bodyPr/>
        <a:lstStyle/>
        <a:p>
          <a:endParaRPr lang="nl-NL"/>
        </a:p>
      </dgm:t>
    </dgm:pt>
    <dgm:pt modelId="{F2D5FE03-869C-4E9D-98F7-23361EED9CC2}" type="pres">
      <dgm:prSet presAssocID="{5CA8A38D-7AEE-4CC3-A5F8-9A711C9D98DD}" presName="negativeSpace" presStyleCnt="0"/>
      <dgm:spPr/>
    </dgm:pt>
    <dgm:pt modelId="{CED3B1AD-F284-4C3A-B371-62D8DE53DDB5}" type="pres">
      <dgm:prSet presAssocID="{5CA8A38D-7AEE-4CC3-A5F8-9A711C9D98DD}" presName="childText" presStyleLbl="conFgAcc1" presStyleIdx="2" presStyleCnt="7">
        <dgm:presLayoutVars>
          <dgm:bulletEnabled val="1"/>
        </dgm:presLayoutVars>
      </dgm:prSet>
      <dgm:spPr/>
    </dgm:pt>
    <dgm:pt modelId="{C6A78926-E63F-41E6-A81E-82E56ACF362E}" type="pres">
      <dgm:prSet presAssocID="{42E6C8E0-14F8-4844-85FC-F778F9643E18}" presName="spaceBetweenRectangles" presStyleCnt="0"/>
      <dgm:spPr/>
    </dgm:pt>
    <dgm:pt modelId="{1F429C5D-CC60-4CE5-9042-B3870F4ED91B}" type="pres">
      <dgm:prSet presAssocID="{4FB7BDC1-F0ED-4B3A-A895-7F96F0CF1663}" presName="parentLin" presStyleCnt="0"/>
      <dgm:spPr/>
    </dgm:pt>
    <dgm:pt modelId="{67F59BFA-690E-44CF-A93A-C420D174430F}" type="pres">
      <dgm:prSet presAssocID="{4FB7BDC1-F0ED-4B3A-A895-7F96F0CF1663}" presName="parentLeftMargin" presStyleLbl="node1" presStyleIdx="2" presStyleCnt="7"/>
      <dgm:spPr/>
      <dgm:t>
        <a:bodyPr/>
        <a:lstStyle/>
        <a:p>
          <a:endParaRPr lang="nl-NL"/>
        </a:p>
      </dgm:t>
    </dgm:pt>
    <dgm:pt modelId="{2301DDCD-3BC3-4AB3-9ECF-44D0A75ABF1D}" type="pres">
      <dgm:prSet presAssocID="{4FB7BDC1-F0ED-4B3A-A895-7F96F0CF1663}" presName="parentText" presStyleLbl="node1" presStyleIdx="3" presStyleCnt="7">
        <dgm:presLayoutVars>
          <dgm:chMax val="0"/>
          <dgm:bulletEnabled val="1"/>
        </dgm:presLayoutVars>
      </dgm:prSet>
      <dgm:spPr/>
      <dgm:t>
        <a:bodyPr/>
        <a:lstStyle/>
        <a:p>
          <a:endParaRPr lang="nl-NL"/>
        </a:p>
      </dgm:t>
    </dgm:pt>
    <dgm:pt modelId="{6D3823C9-A16A-442D-8D03-FAF59A3E8121}" type="pres">
      <dgm:prSet presAssocID="{4FB7BDC1-F0ED-4B3A-A895-7F96F0CF1663}" presName="negativeSpace" presStyleCnt="0"/>
      <dgm:spPr/>
    </dgm:pt>
    <dgm:pt modelId="{80F05189-50B1-4073-9E59-F41276BAEB69}" type="pres">
      <dgm:prSet presAssocID="{4FB7BDC1-F0ED-4B3A-A895-7F96F0CF1663}" presName="childText" presStyleLbl="conFgAcc1" presStyleIdx="3" presStyleCnt="7">
        <dgm:presLayoutVars>
          <dgm:bulletEnabled val="1"/>
        </dgm:presLayoutVars>
      </dgm:prSet>
      <dgm:spPr/>
    </dgm:pt>
    <dgm:pt modelId="{9BBBF1D1-1690-469A-8040-68E68B94D294}" type="pres">
      <dgm:prSet presAssocID="{2952612F-E5F6-44AC-82EA-8BAEA6D5B5ED}" presName="spaceBetweenRectangles" presStyleCnt="0"/>
      <dgm:spPr/>
    </dgm:pt>
    <dgm:pt modelId="{0D6DBFF2-5F50-4C53-A998-932598C4634D}" type="pres">
      <dgm:prSet presAssocID="{82FC213D-7D39-4C7E-88A4-5AA4AD8CCD2C}" presName="parentLin" presStyleCnt="0"/>
      <dgm:spPr/>
    </dgm:pt>
    <dgm:pt modelId="{6FF2E455-981A-49A1-B608-917DC8300994}" type="pres">
      <dgm:prSet presAssocID="{82FC213D-7D39-4C7E-88A4-5AA4AD8CCD2C}" presName="parentLeftMargin" presStyleLbl="node1" presStyleIdx="3" presStyleCnt="7"/>
      <dgm:spPr/>
      <dgm:t>
        <a:bodyPr/>
        <a:lstStyle/>
        <a:p>
          <a:endParaRPr lang="nl-NL"/>
        </a:p>
      </dgm:t>
    </dgm:pt>
    <dgm:pt modelId="{EE3C77EE-810B-44E2-995D-61C3AA1081C2}" type="pres">
      <dgm:prSet presAssocID="{82FC213D-7D39-4C7E-88A4-5AA4AD8CCD2C}" presName="parentText" presStyleLbl="node1" presStyleIdx="4" presStyleCnt="7">
        <dgm:presLayoutVars>
          <dgm:chMax val="0"/>
          <dgm:bulletEnabled val="1"/>
        </dgm:presLayoutVars>
      </dgm:prSet>
      <dgm:spPr/>
      <dgm:t>
        <a:bodyPr/>
        <a:lstStyle/>
        <a:p>
          <a:endParaRPr lang="nl-NL"/>
        </a:p>
      </dgm:t>
    </dgm:pt>
    <dgm:pt modelId="{DB3DA243-4526-43E8-A745-A50E3268BF77}" type="pres">
      <dgm:prSet presAssocID="{82FC213D-7D39-4C7E-88A4-5AA4AD8CCD2C}" presName="negativeSpace" presStyleCnt="0"/>
      <dgm:spPr/>
    </dgm:pt>
    <dgm:pt modelId="{7BD6C4EB-8413-4733-8275-FB2450364F60}" type="pres">
      <dgm:prSet presAssocID="{82FC213D-7D39-4C7E-88A4-5AA4AD8CCD2C}" presName="childText" presStyleLbl="conFgAcc1" presStyleIdx="4" presStyleCnt="7">
        <dgm:presLayoutVars>
          <dgm:bulletEnabled val="1"/>
        </dgm:presLayoutVars>
      </dgm:prSet>
      <dgm:spPr/>
    </dgm:pt>
    <dgm:pt modelId="{5A83346F-D323-4DE0-938E-603633336ACA}" type="pres">
      <dgm:prSet presAssocID="{3C78FC9C-E036-4CF5-B59D-E422C772BDAD}" presName="spaceBetweenRectangles" presStyleCnt="0"/>
      <dgm:spPr/>
    </dgm:pt>
    <dgm:pt modelId="{5670C9B0-2417-4961-83A3-F16B86B1425C}" type="pres">
      <dgm:prSet presAssocID="{A1BA5B0B-0BCE-4180-B2D4-2C12DAE0DC22}" presName="parentLin" presStyleCnt="0"/>
      <dgm:spPr/>
    </dgm:pt>
    <dgm:pt modelId="{60E61326-08E7-4E96-907D-2B22C2357042}" type="pres">
      <dgm:prSet presAssocID="{A1BA5B0B-0BCE-4180-B2D4-2C12DAE0DC22}" presName="parentLeftMargin" presStyleLbl="node1" presStyleIdx="4" presStyleCnt="7"/>
      <dgm:spPr/>
      <dgm:t>
        <a:bodyPr/>
        <a:lstStyle/>
        <a:p>
          <a:endParaRPr lang="nl-NL"/>
        </a:p>
      </dgm:t>
    </dgm:pt>
    <dgm:pt modelId="{A095A16F-B385-4E68-AA85-AB399D89AA70}" type="pres">
      <dgm:prSet presAssocID="{A1BA5B0B-0BCE-4180-B2D4-2C12DAE0DC22}" presName="parentText" presStyleLbl="node1" presStyleIdx="5" presStyleCnt="7">
        <dgm:presLayoutVars>
          <dgm:chMax val="0"/>
          <dgm:bulletEnabled val="1"/>
        </dgm:presLayoutVars>
      </dgm:prSet>
      <dgm:spPr/>
      <dgm:t>
        <a:bodyPr/>
        <a:lstStyle/>
        <a:p>
          <a:endParaRPr lang="nl-NL"/>
        </a:p>
      </dgm:t>
    </dgm:pt>
    <dgm:pt modelId="{2F7D0638-47E6-4160-BD34-0050B379DD05}" type="pres">
      <dgm:prSet presAssocID="{A1BA5B0B-0BCE-4180-B2D4-2C12DAE0DC22}" presName="negativeSpace" presStyleCnt="0"/>
      <dgm:spPr/>
    </dgm:pt>
    <dgm:pt modelId="{B668E567-37E3-4C61-856D-7E6BF86CC1E7}" type="pres">
      <dgm:prSet presAssocID="{A1BA5B0B-0BCE-4180-B2D4-2C12DAE0DC22}" presName="childText" presStyleLbl="conFgAcc1" presStyleIdx="5" presStyleCnt="7">
        <dgm:presLayoutVars>
          <dgm:bulletEnabled val="1"/>
        </dgm:presLayoutVars>
      </dgm:prSet>
      <dgm:spPr/>
    </dgm:pt>
    <dgm:pt modelId="{AAFFE58B-8173-4921-9D19-FE753FED45ED}" type="pres">
      <dgm:prSet presAssocID="{DDC02AB6-615C-4C7C-B5D1-402A594F8EAA}" presName="spaceBetweenRectangles" presStyleCnt="0"/>
      <dgm:spPr/>
    </dgm:pt>
    <dgm:pt modelId="{FB22C028-9E05-427B-96B2-B9B1ACD374C5}" type="pres">
      <dgm:prSet presAssocID="{E5952236-21E2-45EC-93C1-B71DD5743A64}" presName="parentLin" presStyleCnt="0"/>
      <dgm:spPr/>
    </dgm:pt>
    <dgm:pt modelId="{0B113A06-B496-4D39-9D99-1D2C517E5B04}" type="pres">
      <dgm:prSet presAssocID="{E5952236-21E2-45EC-93C1-B71DD5743A64}" presName="parentLeftMargin" presStyleLbl="node1" presStyleIdx="5" presStyleCnt="7"/>
      <dgm:spPr/>
      <dgm:t>
        <a:bodyPr/>
        <a:lstStyle/>
        <a:p>
          <a:endParaRPr lang="nl-NL"/>
        </a:p>
      </dgm:t>
    </dgm:pt>
    <dgm:pt modelId="{3315894F-67DA-4F35-8004-93CC0217929A}" type="pres">
      <dgm:prSet presAssocID="{E5952236-21E2-45EC-93C1-B71DD5743A64}" presName="parentText" presStyleLbl="node1" presStyleIdx="6" presStyleCnt="7">
        <dgm:presLayoutVars>
          <dgm:chMax val="0"/>
          <dgm:bulletEnabled val="1"/>
        </dgm:presLayoutVars>
      </dgm:prSet>
      <dgm:spPr/>
      <dgm:t>
        <a:bodyPr/>
        <a:lstStyle/>
        <a:p>
          <a:endParaRPr lang="nl-NL"/>
        </a:p>
      </dgm:t>
    </dgm:pt>
    <dgm:pt modelId="{E5C60DBF-B6A4-4F29-854F-A6FDB177D60D}" type="pres">
      <dgm:prSet presAssocID="{E5952236-21E2-45EC-93C1-B71DD5743A64}" presName="negativeSpace" presStyleCnt="0"/>
      <dgm:spPr/>
    </dgm:pt>
    <dgm:pt modelId="{CCCD90E6-53E3-49CA-B082-81AAE7860395}" type="pres">
      <dgm:prSet presAssocID="{E5952236-21E2-45EC-93C1-B71DD5743A64}" presName="childText" presStyleLbl="conFgAcc1" presStyleIdx="6" presStyleCnt="7">
        <dgm:presLayoutVars>
          <dgm:bulletEnabled val="1"/>
        </dgm:presLayoutVars>
      </dgm:prSet>
      <dgm:spPr/>
    </dgm:pt>
  </dgm:ptLst>
  <dgm:cxnLst>
    <dgm:cxn modelId="{118004A8-705E-4CB9-9A3A-4CC42D4B8ED4}" type="presOf" srcId="{A1BA5B0B-0BCE-4180-B2D4-2C12DAE0DC22}" destId="{A095A16F-B385-4E68-AA85-AB399D89AA70}" srcOrd="1" destOrd="0" presId="urn:microsoft.com/office/officeart/2005/8/layout/list1"/>
    <dgm:cxn modelId="{DEDED563-54CD-4407-AE15-9C4EDE78F6EC}" srcId="{6CAE0535-D7A7-438F-9945-4A4642A37079}" destId="{E5952236-21E2-45EC-93C1-B71DD5743A64}" srcOrd="6" destOrd="0" parTransId="{1979E6F8-923C-477C-8454-5A132DA57FED}" sibTransId="{070CB265-C93F-41B5-949C-93E490D2AAB1}"/>
    <dgm:cxn modelId="{0F9815C5-13AD-4215-B6C0-582CBC6CE2AA}" type="presOf" srcId="{82FC213D-7D39-4C7E-88A4-5AA4AD8CCD2C}" destId="{6FF2E455-981A-49A1-B608-917DC8300994}" srcOrd="0" destOrd="0" presId="urn:microsoft.com/office/officeart/2005/8/layout/list1"/>
    <dgm:cxn modelId="{1AA1E6CF-9E02-46B7-8542-2D176D558E94}" type="presOf" srcId="{374CBCEE-710E-48F6-A57C-6B05FB7FC18B}" destId="{68DA04A1-8C61-4DE2-B138-1F569F11CC09}" srcOrd="0" destOrd="0" presId="urn:microsoft.com/office/officeart/2005/8/layout/list1"/>
    <dgm:cxn modelId="{32F77F05-4587-4AC0-AD5C-A4F727F92161}" srcId="{6CAE0535-D7A7-438F-9945-4A4642A37079}" destId="{82FC213D-7D39-4C7E-88A4-5AA4AD8CCD2C}" srcOrd="4" destOrd="0" parTransId="{67DB112F-21EC-4E74-8B3A-40CD90A30154}" sibTransId="{3C78FC9C-E036-4CF5-B59D-E422C772BDAD}"/>
    <dgm:cxn modelId="{3EEA536C-3D4E-404C-9870-6659CEC422D9}" type="presOf" srcId="{82FC213D-7D39-4C7E-88A4-5AA4AD8CCD2C}" destId="{EE3C77EE-810B-44E2-995D-61C3AA1081C2}" srcOrd="1" destOrd="0" presId="urn:microsoft.com/office/officeart/2005/8/layout/list1"/>
    <dgm:cxn modelId="{566B5A94-06A2-473F-AD2F-841E943B4D8E}" srcId="{6CAE0535-D7A7-438F-9945-4A4642A37079}" destId="{4FB7BDC1-F0ED-4B3A-A895-7F96F0CF1663}" srcOrd="3" destOrd="0" parTransId="{80285469-7E1E-42A3-94AC-EA6670615D54}" sibTransId="{2952612F-E5F6-44AC-82EA-8BAEA6D5B5ED}"/>
    <dgm:cxn modelId="{3A475529-9FD6-44E1-949B-306236BE4886}" type="presOf" srcId="{E5952236-21E2-45EC-93C1-B71DD5743A64}" destId="{0B113A06-B496-4D39-9D99-1D2C517E5B04}" srcOrd="0" destOrd="0" presId="urn:microsoft.com/office/officeart/2005/8/layout/list1"/>
    <dgm:cxn modelId="{C3D158D7-08E3-4741-9332-E19ACFDB094F}" type="presOf" srcId="{374CBCEE-710E-48F6-A57C-6B05FB7FC18B}" destId="{616FBD49-AE84-4DD9-9AD6-FC4376349DF5}" srcOrd="1" destOrd="0" presId="urn:microsoft.com/office/officeart/2005/8/layout/list1"/>
    <dgm:cxn modelId="{7898D311-6B70-4251-9B3A-7897909EDEEE}" srcId="{6CAE0535-D7A7-438F-9945-4A4642A37079}" destId="{5CA8A38D-7AEE-4CC3-A5F8-9A711C9D98DD}" srcOrd="2" destOrd="0" parTransId="{A12B7974-ED9D-42D6-9034-486E9824814C}" sibTransId="{42E6C8E0-14F8-4844-85FC-F778F9643E18}"/>
    <dgm:cxn modelId="{9313F0A1-82CE-4EBE-BEF6-B1060CDD7889}" srcId="{6CAE0535-D7A7-438F-9945-4A4642A37079}" destId="{A1BA5B0B-0BCE-4180-B2D4-2C12DAE0DC22}" srcOrd="5" destOrd="0" parTransId="{EC83D190-94AE-4352-99AB-5C0885FAD68C}" sibTransId="{DDC02AB6-615C-4C7C-B5D1-402A594F8EAA}"/>
    <dgm:cxn modelId="{792AD1EC-5531-499C-B327-A4172F627BF7}" type="presOf" srcId="{E5952236-21E2-45EC-93C1-B71DD5743A64}" destId="{3315894F-67DA-4F35-8004-93CC0217929A}" srcOrd="1" destOrd="0" presId="urn:microsoft.com/office/officeart/2005/8/layout/list1"/>
    <dgm:cxn modelId="{A0A2F87F-BFA6-4C11-B33B-7E1E254A9728}" type="presOf" srcId="{714CEDBA-2DDF-4887-AC00-8E346E18E993}" destId="{5ADC41F9-22DE-4ECB-9976-2FCC982995E6}" srcOrd="0" destOrd="0" presId="urn:microsoft.com/office/officeart/2005/8/layout/list1"/>
    <dgm:cxn modelId="{89475055-AA58-4DE9-9444-EC3163C8FD51}" type="presOf" srcId="{5CA8A38D-7AEE-4CC3-A5F8-9A711C9D98DD}" destId="{57532D21-FADE-4705-B439-8B8A7BF09A4A}" srcOrd="1" destOrd="0" presId="urn:microsoft.com/office/officeart/2005/8/layout/list1"/>
    <dgm:cxn modelId="{EF516FC0-9105-46E5-B193-349FB80ED076}" type="presOf" srcId="{4FB7BDC1-F0ED-4B3A-A895-7F96F0CF1663}" destId="{67F59BFA-690E-44CF-A93A-C420D174430F}" srcOrd="0" destOrd="0" presId="urn:microsoft.com/office/officeart/2005/8/layout/list1"/>
    <dgm:cxn modelId="{45A34643-EBDA-43FB-9CE0-186479282848}" type="presOf" srcId="{5CA8A38D-7AEE-4CC3-A5F8-9A711C9D98DD}" destId="{791E8A10-26B0-4E20-B99D-33EB5C88C246}" srcOrd="0" destOrd="0" presId="urn:microsoft.com/office/officeart/2005/8/layout/list1"/>
    <dgm:cxn modelId="{CFFE248E-D98D-4268-B981-FE9C79BA4BA4}" type="presOf" srcId="{4FB7BDC1-F0ED-4B3A-A895-7F96F0CF1663}" destId="{2301DDCD-3BC3-4AB3-9ECF-44D0A75ABF1D}" srcOrd="1" destOrd="0" presId="urn:microsoft.com/office/officeart/2005/8/layout/list1"/>
    <dgm:cxn modelId="{4181A936-55C0-49DD-BF90-9F0A0218D168}" srcId="{6CAE0535-D7A7-438F-9945-4A4642A37079}" destId="{714CEDBA-2DDF-4887-AC00-8E346E18E993}" srcOrd="0" destOrd="0" parTransId="{205B37A7-9478-4F5B-ACA6-65E2D058A12D}" sibTransId="{350CE953-BE0D-433D-9F3A-37D941B6334D}"/>
    <dgm:cxn modelId="{9FD01E45-6928-4FFD-BA65-609B80F1F7C0}" type="presOf" srcId="{6CAE0535-D7A7-438F-9945-4A4642A37079}" destId="{A31C7090-0A4D-46AE-A6CA-4536E1E27917}" srcOrd="0" destOrd="0" presId="urn:microsoft.com/office/officeart/2005/8/layout/list1"/>
    <dgm:cxn modelId="{569C9110-4C31-4FB8-BC06-692764209EAC}" type="presOf" srcId="{A1BA5B0B-0BCE-4180-B2D4-2C12DAE0DC22}" destId="{60E61326-08E7-4E96-907D-2B22C2357042}" srcOrd="0" destOrd="0" presId="urn:microsoft.com/office/officeart/2005/8/layout/list1"/>
    <dgm:cxn modelId="{49B9ABCE-3E25-4C89-8E5C-E33C1BD0A0F0}" type="presOf" srcId="{714CEDBA-2DDF-4887-AC00-8E346E18E993}" destId="{956ACBFF-85F1-4435-BA82-BB32D151964D}" srcOrd="1" destOrd="0" presId="urn:microsoft.com/office/officeart/2005/8/layout/list1"/>
    <dgm:cxn modelId="{1B11BB89-9988-49F1-8526-6DD48166A4E4}" srcId="{6CAE0535-D7A7-438F-9945-4A4642A37079}" destId="{374CBCEE-710E-48F6-A57C-6B05FB7FC18B}" srcOrd="1" destOrd="0" parTransId="{E9B9A573-8282-4CDC-8A4C-8E30F2286F1D}" sibTransId="{7A08B75F-FDDE-4E8B-A1CC-79899E092D2F}"/>
    <dgm:cxn modelId="{DCC05F6A-E34B-40A3-B407-38B50C3E6302}" type="presParOf" srcId="{A31C7090-0A4D-46AE-A6CA-4536E1E27917}" destId="{556410B1-88D3-4820-B909-3C200D44C2C0}" srcOrd="0" destOrd="0" presId="urn:microsoft.com/office/officeart/2005/8/layout/list1"/>
    <dgm:cxn modelId="{53D58938-4C24-4412-B437-EF762DAFCB59}" type="presParOf" srcId="{556410B1-88D3-4820-B909-3C200D44C2C0}" destId="{5ADC41F9-22DE-4ECB-9976-2FCC982995E6}" srcOrd="0" destOrd="0" presId="urn:microsoft.com/office/officeart/2005/8/layout/list1"/>
    <dgm:cxn modelId="{CFB4BF32-4318-45AF-B20E-F8095FFD9EF0}" type="presParOf" srcId="{556410B1-88D3-4820-B909-3C200D44C2C0}" destId="{956ACBFF-85F1-4435-BA82-BB32D151964D}" srcOrd="1" destOrd="0" presId="urn:microsoft.com/office/officeart/2005/8/layout/list1"/>
    <dgm:cxn modelId="{54350FD5-8036-4576-872D-11D05DC165AE}" type="presParOf" srcId="{A31C7090-0A4D-46AE-A6CA-4536E1E27917}" destId="{58FF0A8A-EB10-48E5-8F10-0DF676427736}" srcOrd="1" destOrd="0" presId="urn:microsoft.com/office/officeart/2005/8/layout/list1"/>
    <dgm:cxn modelId="{B2DB1A8B-2A1E-4F0D-9389-946442F85970}" type="presParOf" srcId="{A31C7090-0A4D-46AE-A6CA-4536E1E27917}" destId="{1161CBCA-9391-44F6-A7E8-8BE412288D77}" srcOrd="2" destOrd="0" presId="urn:microsoft.com/office/officeart/2005/8/layout/list1"/>
    <dgm:cxn modelId="{4BABB85D-F865-419E-B2EE-9FBCAA92A350}" type="presParOf" srcId="{A31C7090-0A4D-46AE-A6CA-4536E1E27917}" destId="{CADF937D-2A5C-43A9-B301-8062A94DD280}" srcOrd="3" destOrd="0" presId="urn:microsoft.com/office/officeart/2005/8/layout/list1"/>
    <dgm:cxn modelId="{506A36C8-0690-44EB-90DE-09657F88AD4A}" type="presParOf" srcId="{A31C7090-0A4D-46AE-A6CA-4536E1E27917}" destId="{F0E12FCB-296C-4E5B-8F5C-3AF21E9388B5}" srcOrd="4" destOrd="0" presId="urn:microsoft.com/office/officeart/2005/8/layout/list1"/>
    <dgm:cxn modelId="{BA9F7606-46F0-46A9-9493-9317A710E8A1}" type="presParOf" srcId="{F0E12FCB-296C-4E5B-8F5C-3AF21E9388B5}" destId="{68DA04A1-8C61-4DE2-B138-1F569F11CC09}" srcOrd="0" destOrd="0" presId="urn:microsoft.com/office/officeart/2005/8/layout/list1"/>
    <dgm:cxn modelId="{823D499F-A25C-45EE-BFF7-38FA2C904A30}" type="presParOf" srcId="{F0E12FCB-296C-4E5B-8F5C-3AF21E9388B5}" destId="{616FBD49-AE84-4DD9-9AD6-FC4376349DF5}" srcOrd="1" destOrd="0" presId="urn:microsoft.com/office/officeart/2005/8/layout/list1"/>
    <dgm:cxn modelId="{B26638B3-AB38-45E6-AAC0-0FB286007618}" type="presParOf" srcId="{A31C7090-0A4D-46AE-A6CA-4536E1E27917}" destId="{1F2E9E23-E9B9-4763-BFB7-1150C3DFE876}" srcOrd="5" destOrd="0" presId="urn:microsoft.com/office/officeart/2005/8/layout/list1"/>
    <dgm:cxn modelId="{77785F62-4067-4B70-8042-DFA392105F67}" type="presParOf" srcId="{A31C7090-0A4D-46AE-A6CA-4536E1E27917}" destId="{0D28BBBF-F2A9-45A5-A653-F65DB9DCFB26}" srcOrd="6" destOrd="0" presId="urn:microsoft.com/office/officeart/2005/8/layout/list1"/>
    <dgm:cxn modelId="{12557DE7-6A87-457A-A0C3-7416574F9900}" type="presParOf" srcId="{A31C7090-0A4D-46AE-A6CA-4536E1E27917}" destId="{FAC173EE-66A1-437A-B66C-C08C5D60D4EE}" srcOrd="7" destOrd="0" presId="urn:microsoft.com/office/officeart/2005/8/layout/list1"/>
    <dgm:cxn modelId="{52B6988C-13F8-413A-89DD-AADAF31A367B}" type="presParOf" srcId="{A31C7090-0A4D-46AE-A6CA-4536E1E27917}" destId="{47852073-88AE-474C-801A-F6E7EDEB71DF}" srcOrd="8" destOrd="0" presId="urn:microsoft.com/office/officeart/2005/8/layout/list1"/>
    <dgm:cxn modelId="{F73C0454-6845-41D8-BA1C-754B8AA612FD}" type="presParOf" srcId="{47852073-88AE-474C-801A-F6E7EDEB71DF}" destId="{791E8A10-26B0-4E20-B99D-33EB5C88C246}" srcOrd="0" destOrd="0" presId="urn:microsoft.com/office/officeart/2005/8/layout/list1"/>
    <dgm:cxn modelId="{95DE2414-4B82-492A-97DF-488215E2DE79}" type="presParOf" srcId="{47852073-88AE-474C-801A-F6E7EDEB71DF}" destId="{57532D21-FADE-4705-B439-8B8A7BF09A4A}" srcOrd="1" destOrd="0" presId="urn:microsoft.com/office/officeart/2005/8/layout/list1"/>
    <dgm:cxn modelId="{6A3B51BC-D5D2-4B24-B14C-9B0D9C27A24A}" type="presParOf" srcId="{A31C7090-0A4D-46AE-A6CA-4536E1E27917}" destId="{F2D5FE03-869C-4E9D-98F7-23361EED9CC2}" srcOrd="9" destOrd="0" presId="urn:microsoft.com/office/officeart/2005/8/layout/list1"/>
    <dgm:cxn modelId="{3C704680-B220-40D1-9B9A-144CBC507744}" type="presParOf" srcId="{A31C7090-0A4D-46AE-A6CA-4536E1E27917}" destId="{CED3B1AD-F284-4C3A-B371-62D8DE53DDB5}" srcOrd="10" destOrd="0" presId="urn:microsoft.com/office/officeart/2005/8/layout/list1"/>
    <dgm:cxn modelId="{42B1B947-AE0B-4664-82AF-C75C4855D4D6}" type="presParOf" srcId="{A31C7090-0A4D-46AE-A6CA-4536E1E27917}" destId="{C6A78926-E63F-41E6-A81E-82E56ACF362E}" srcOrd="11" destOrd="0" presId="urn:microsoft.com/office/officeart/2005/8/layout/list1"/>
    <dgm:cxn modelId="{F49AD012-2C7F-4581-BC72-A84D9AE148A7}" type="presParOf" srcId="{A31C7090-0A4D-46AE-A6CA-4536E1E27917}" destId="{1F429C5D-CC60-4CE5-9042-B3870F4ED91B}" srcOrd="12" destOrd="0" presId="urn:microsoft.com/office/officeart/2005/8/layout/list1"/>
    <dgm:cxn modelId="{4277A717-6F21-43F8-87B0-38460F36EB5E}" type="presParOf" srcId="{1F429C5D-CC60-4CE5-9042-B3870F4ED91B}" destId="{67F59BFA-690E-44CF-A93A-C420D174430F}" srcOrd="0" destOrd="0" presId="urn:microsoft.com/office/officeart/2005/8/layout/list1"/>
    <dgm:cxn modelId="{46027543-0B3D-4447-AD79-800DA2FDF8D4}" type="presParOf" srcId="{1F429C5D-CC60-4CE5-9042-B3870F4ED91B}" destId="{2301DDCD-3BC3-4AB3-9ECF-44D0A75ABF1D}" srcOrd="1" destOrd="0" presId="urn:microsoft.com/office/officeart/2005/8/layout/list1"/>
    <dgm:cxn modelId="{8769033C-25E2-4A45-918E-AB36D7CC7571}" type="presParOf" srcId="{A31C7090-0A4D-46AE-A6CA-4536E1E27917}" destId="{6D3823C9-A16A-442D-8D03-FAF59A3E8121}" srcOrd="13" destOrd="0" presId="urn:microsoft.com/office/officeart/2005/8/layout/list1"/>
    <dgm:cxn modelId="{E5F8320D-2C2B-49B1-83CD-28D1B212D074}" type="presParOf" srcId="{A31C7090-0A4D-46AE-A6CA-4536E1E27917}" destId="{80F05189-50B1-4073-9E59-F41276BAEB69}" srcOrd="14" destOrd="0" presId="urn:microsoft.com/office/officeart/2005/8/layout/list1"/>
    <dgm:cxn modelId="{06378716-6729-4A19-B6A6-37152798F75C}" type="presParOf" srcId="{A31C7090-0A4D-46AE-A6CA-4536E1E27917}" destId="{9BBBF1D1-1690-469A-8040-68E68B94D294}" srcOrd="15" destOrd="0" presId="urn:microsoft.com/office/officeart/2005/8/layout/list1"/>
    <dgm:cxn modelId="{44C19F19-451A-4E93-9C7C-F6D61F4754F6}" type="presParOf" srcId="{A31C7090-0A4D-46AE-A6CA-4536E1E27917}" destId="{0D6DBFF2-5F50-4C53-A998-932598C4634D}" srcOrd="16" destOrd="0" presId="urn:microsoft.com/office/officeart/2005/8/layout/list1"/>
    <dgm:cxn modelId="{ACD6C39B-9E52-4D73-9904-B55B791D7089}" type="presParOf" srcId="{0D6DBFF2-5F50-4C53-A998-932598C4634D}" destId="{6FF2E455-981A-49A1-B608-917DC8300994}" srcOrd="0" destOrd="0" presId="urn:microsoft.com/office/officeart/2005/8/layout/list1"/>
    <dgm:cxn modelId="{2DD5B729-977E-4956-B8A1-4708A08B83C9}" type="presParOf" srcId="{0D6DBFF2-5F50-4C53-A998-932598C4634D}" destId="{EE3C77EE-810B-44E2-995D-61C3AA1081C2}" srcOrd="1" destOrd="0" presId="urn:microsoft.com/office/officeart/2005/8/layout/list1"/>
    <dgm:cxn modelId="{20385316-B724-427A-BB7B-FEA575F62DFA}" type="presParOf" srcId="{A31C7090-0A4D-46AE-A6CA-4536E1E27917}" destId="{DB3DA243-4526-43E8-A745-A50E3268BF77}" srcOrd="17" destOrd="0" presId="urn:microsoft.com/office/officeart/2005/8/layout/list1"/>
    <dgm:cxn modelId="{7A8994BF-A4D6-48C7-BEAD-ED556C1DC599}" type="presParOf" srcId="{A31C7090-0A4D-46AE-A6CA-4536E1E27917}" destId="{7BD6C4EB-8413-4733-8275-FB2450364F60}" srcOrd="18" destOrd="0" presId="urn:microsoft.com/office/officeart/2005/8/layout/list1"/>
    <dgm:cxn modelId="{BA1A22B0-66A4-42A9-A1FD-9AB77A548E7F}" type="presParOf" srcId="{A31C7090-0A4D-46AE-A6CA-4536E1E27917}" destId="{5A83346F-D323-4DE0-938E-603633336ACA}" srcOrd="19" destOrd="0" presId="urn:microsoft.com/office/officeart/2005/8/layout/list1"/>
    <dgm:cxn modelId="{CF9A790A-CDCE-4E50-B493-36C2F3C1080E}" type="presParOf" srcId="{A31C7090-0A4D-46AE-A6CA-4536E1E27917}" destId="{5670C9B0-2417-4961-83A3-F16B86B1425C}" srcOrd="20" destOrd="0" presId="urn:microsoft.com/office/officeart/2005/8/layout/list1"/>
    <dgm:cxn modelId="{80556515-DE92-4384-9721-80DFEC7EC03C}" type="presParOf" srcId="{5670C9B0-2417-4961-83A3-F16B86B1425C}" destId="{60E61326-08E7-4E96-907D-2B22C2357042}" srcOrd="0" destOrd="0" presId="urn:microsoft.com/office/officeart/2005/8/layout/list1"/>
    <dgm:cxn modelId="{3F03FB57-96C2-4788-8CC1-46A684DFB8EF}" type="presParOf" srcId="{5670C9B0-2417-4961-83A3-F16B86B1425C}" destId="{A095A16F-B385-4E68-AA85-AB399D89AA70}" srcOrd="1" destOrd="0" presId="urn:microsoft.com/office/officeart/2005/8/layout/list1"/>
    <dgm:cxn modelId="{F45F86F1-FAB2-4082-AFE7-C86C5AB53D13}" type="presParOf" srcId="{A31C7090-0A4D-46AE-A6CA-4536E1E27917}" destId="{2F7D0638-47E6-4160-BD34-0050B379DD05}" srcOrd="21" destOrd="0" presId="urn:microsoft.com/office/officeart/2005/8/layout/list1"/>
    <dgm:cxn modelId="{19778E7D-BC19-4832-93D4-F13E6DE2D713}" type="presParOf" srcId="{A31C7090-0A4D-46AE-A6CA-4536E1E27917}" destId="{B668E567-37E3-4C61-856D-7E6BF86CC1E7}" srcOrd="22" destOrd="0" presId="urn:microsoft.com/office/officeart/2005/8/layout/list1"/>
    <dgm:cxn modelId="{18D35AA7-9EA8-4FCB-9940-47F2836059FA}" type="presParOf" srcId="{A31C7090-0A4D-46AE-A6CA-4536E1E27917}" destId="{AAFFE58B-8173-4921-9D19-FE753FED45ED}" srcOrd="23" destOrd="0" presId="urn:microsoft.com/office/officeart/2005/8/layout/list1"/>
    <dgm:cxn modelId="{7E7CCD53-21A2-459F-94DF-60C640700A50}" type="presParOf" srcId="{A31C7090-0A4D-46AE-A6CA-4536E1E27917}" destId="{FB22C028-9E05-427B-96B2-B9B1ACD374C5}" srcOrd="24" destOrd="0" presId="urn:microsoft.com/office/officeart/2005/8/layout/list1"/>
    <dgm:cxn modelId="{E639DAF1-F9F3-47CF-B7F8-A49079576C5E}" type="presParOf" srcId="{FB22C028-9E05-427B-96B2-B9B1ACD374C5}" destId="{0B113A06-B496-4D39-9D99-1D2C517E5B04}" srcOrd="0" destOrd="0" presId="urn:microsoft.com/office/officeart/2005/8/layout/list1"/>
    <dgm:cxn modelId="{A301CDFC-5136-452E-8BFC-4FA298DAF066}" type="presParOf" srcId="{FB22C028-9E05-427B-96B2-B9B1ACD374C5}" destId="{3315894F-67DA-4F35-8004-93CC0217929A}" srcOrd="1" destOrd="0" presId="urn:microsoft.com/office/officeart/2005/8/layout/list1"/>
    <dgm:cxn modelId="{27B45173-BD76-4B39-B991-1B7E170843C6}" type="presParOf" srcId="{A31C7090-0A4D-46AE-A6CA-4536E1E27917}" destId="{E5C60DBF-B6A4-4F29-854F-A6FDB177D60D}" srcOrd="25" destOrd="0" presId="urn:microsoft.com/office/officeart/2005/8/layout/list1"/>
    <dgm:cxn modelId="{0CF54292-2092-49AC-B2A5-4B23601738CB}" type="presParOf" srcId="{A31C7090-0A4D-46AE-A6CA-4536E1E27917}" destId="{CCCD90E6-53E3-49CA-B082-81AAE7860395}" srcOrd="2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9CA00A-26E8-46EA-8740-36EBDFF85B94}" type="doc">
      <dgm:prSet loTypeId="urn:microsoft.com/office/officeart/2005/8/layout/process1" loCatId="process" qsTypeId="urn:microsoft.com/office/officeart/2005/8/quickstyle/simple4" qsCatId="simple" csTypeId="urn:microsoft.com/office/officeart/2005/8/colors/accent0_3" csCatId="mainScheme" phldr="1"/>
      <dgm:spPr/>
      <dgm:t>
        <a:bodyPr/>
        <a:lstStyle/>
        <a:p>
          <a:endParaRPr lang="fr-BE"/>
        </a:p>
      </dgm:t>
    </dgm:pt>
    <dgm:pt modelId="{ECA0301F-C3E7-40F1-BA7B-CF51294CDB54}">
      <dgm:prSet/>
      <dgm:spPr/>
      <dgm:t>
        <a:bodyPr/>
        <a:lstStyle/>
        <a:p>
          <a:pPr algn="ctr" rtl="0"/>
          <a:r>
            <a:rPr lang="fr-BE" b="0" i="0" u="none" baseline="0"/>
            <a:t>Objectif pour les médecins et les pharmaciens qui participent à la CMP : </a:t>
          </a:r>
          <a:endParaRPr lang="fr-BE"/>
        </a:p>
      </dgm:t>
    </dgm:pt>
    <dgm:pt modelId="{E184DCF1-58E0-4005-8250-4B990E9DCFE5}" type="parTrans" cxnId="{42B53470-5509-4D49-A8A3-51EE28D93426}">
      <dgm:prSet/>
      <dgm:spPr/>
      <dgm:t>
        <a:bodyPr/>
        <a:lstStyle/>
        <a:p>
          <a:endParaRPr lang="fr-BE"/>
        </a:p>
      </dgm:t>
    </dgm:pt>
    <dgm:pt modelId="{09D0A853-5105-4D2E-B74D-9328A7813623}" type="sibTrans" cxnId="{42B53470-5509-4D49-A8A3-51EE28D93426}">
      <dgm:prSet/>
      <dgm:spPr/>
      <dgm:t>
        <a:bodyPr/>
        <a:lstStyle/>
        <a:p>
          <a:endParaRPr lang="fr-BE"/>
        </a:p>
      </dgm:t>
    </dgm:pt>
    <dgm:pt modelId="{3CB09FD5-D071-49EF-99AB-CE52FDCD21CA}">
      <dgm:prSet/>
      <dgm:spPr/>
      <dgm:t>
        <a:bodyPr/>
        <a:lstStyle/>
        <a:p>
          <a:pPr algn="ctr" rtl="0"/>
          <a:r>
            <a:rPr lang="fr-BE" b="0" i="0" u="none" baseline="0"/>
            <a:t>Prescription et administration rationnelles de benzodiazépines</a:t>
          </a:r>
        </a:p>
      </dgm:t>
    </dgm:pt>
    <dgm:pt modelId="{B603DC24-8A83-4431-BECE-FC6888497872}" type="parTrans" cxnId="{581556B8-257E-4F9B-AB02-C57E1C5415E4}">
      <dgm:prSet/>
      <dgm:spPr/>
      <dgm:t>
        <a:bodyPr/>
        <a:lstStyle/>
        <a:p>
          <a:endParaRPr lang="fr-BE"/>
        </a:p>
      </dgm:t>
    </dgm:pt>
    <dgm:pt modelId="{74480B1E-2AB2-4E62-B141-CA03F33F74A0}" type="sibTrans" cxnId="{581556B8-257E-4F9B-AB02-C57E1C5415E4}">
      <dgm:prSet/>
      <dgm:spPr/>
      <dgm:t>
        <a:bodyPr/>
        <a:lstStyle/>
        <a:p>
          <a:endParaRPr lang="fr-BE"/>
        </a:p>
      </dgm:t>
    </dgm:pt>
    <dgm:pt modelId="{79D21BF6-61B0-4774-8EF2-F0FE3F9B9516}">
      <dgm:prSet/>
      <dgm:spPr/>
      <dgm:t>
        <a:bodyPr/>
        <a:lstStyle/>
        <a:p>
          <a:pPr algn="ctr" rtl="0"/>
          <a:r>
            <a:rPr lang="fr-BE" b="0" i="0" u="none" baseline="0"/>
            <a:t>Approche de l’utilisation chronique de benzodiazépines</a:t>
          </a:r>
          <a:endParaRPr lang="fr-BE" dirty="0"/>
        </a:p>
      </dgm:t>
    </dgm:pt>
    <dgm:pt modelId="{6E5C580F-5F17-454D-8C95-37BA27AE4ACD}" type="parTrans" cxnId="{08A5F514-5FEC-40D3-B7AE-C56215849F39}">
      <dgm:prSet/>
      <dgm:spPr/>
      <dgm:t>
        <a:bodyPr/>
        <a:lstStyle/>
        <a:p>
          <a:endParaRPr lang="fr-BE"/>
        </a:p>
      </dgm:t>
    </dgm:pt>
    <dgm:pt modelId="{08AC6F03-2589-40DD-ACD5-C403DCF910F7}" type="sibTrans" cxnId="{08A5F514-5FEC-40D3-B7AE-C56215849F39}">
      <dgm:prSet/>
      <dgm:spPr/>
      <dgm:t>
        <a:bodyPr/>
        <a:lstStyle/>
        <a:p>
          <a:endParaRPr lang="fr-BE"/>
        </a:p>
      </dgm:t>
    </dgm:pt>
    <dgm:pt modelId="{04C2D4B6-A8E4-4457-8F89-016B0FADCF44}" type="pres">
      <dgm:prSet presAssocID="{089CA00A-26E8-46EA-8740-36EBDFF85B94}" presName="Name0" presStyleCnt="0">
        <dgm:presLayoutVars>
          <dgm:dir/>
          <dgm:resizeHandles val="exact"/>
        </dgm:presLayoutVars>
      </dgm:prSet>
      <dgm:spPr/>
      <dgm:t>
        <a:bodyPr/>
        <a:lstStyle/>
        <a:p>
          <a:endParaRPr lang="nl-NL"/>
        </a:p>
      </dgm:t>
    </dgm:pt>
    <dgm:pt modelId="{39E91FB8-DDBE-4796-85DE-81512C2F0646}" type="pres">
      <dgm:prSet presAssocID="{ECA0301F-C3E7-40F1-BA7B-CF51294CDB54}" presName="node" presStyleLbl="node1" presStyleIdx="0" presStyleCnt="1">
        <dgm:presLayoutVars>
          <dgm:bulletEnabled val="1"/>
        </dgm:presLayoutVars>
      </dgm:prSet>
      <dgm:spPr/>
      <dgm:t>
        <a:bodyPr/>
        <a:lstStyle/>
        <a:p>
          <a:endParaRPr lang="nl-NL"/>
        </a:p>
      </dgm:t>
    </dgm:pt>
  </dgm:ptLst>
  <dgm:cxnLst>
    <dgm:cxn modelId="{6487AA62-D59A-40BC-9747-FA5F1E2AFF00}" type="presOf" srcId="{089CA00A-26E8-46EA-8740-36EBDFF85B94}" destId="{04C2D4B6-A8E4-4457-8F89-016B0FADCF44}" srcOrd="0" destOrd="0" presId="urn:microsoft.com/office/officeart/2005/8/layout/process1"/>
    <dgm:cxn modelId="{581556B8-257E-4F9B-AB02-C57E1C5415E4}" srcId="{ECA0301F-C3E7-40F1-BA7B-CF51294CDB54}" destId="{3CB09FD5-D071-49EF-99AB-CE52FDCD21CA}" srcOrd="0" destOrd="0" parTransId="{B603DC24-8A83-4431-BECE-FC6888497872}" sibTransId="{74480B1E-2AB2-4E62-B141-CA03F33F74A0}"/>
    <dgm:cxn modelId="{08A5F514-5FEC-40D3-B7AE-C56215849F39}" srcId="{ECA0301F-C3E7-40F1-BA7B-CF51294CDB54}" destId="{79D21BF6-61B0-4774-8EF2-F0FE3F9B9516}" srcOrd="1" destOrd="0" parTransId="{6E5C580F-5F17-454D-8C95-37BA27AE4ACD}" sibTransId="{08AC6F03-2589-40DD-ACD5-C403DCF910F7}"/>
    <dgm:cxn modelId="{C57827B9-37D9-4969-91DE-1068DFBE49E7}" type="presOf" srcId="{3CB09FD5-D071-49EF-99AB-CE52FDCD21CA}" destId="{39E91FB8-DDBE-4796-85DE-81512C2F0646}" srcOrd="0" destOrd="1" presId="urn:microsoft.com/office/officeart/2005/8/layout/process1"/>
    <dgm:cxn modelId="{3D2A1138-D18A-4832-A881-D214304AFC22}" type="presOf" srcId="{79D21BF6-61B0-4774-8EF2-F0FE3F9B9516}" destId="{39E91FB8-DDBE-4796-85DE-81512C2F0646}" srcOrd="0" destOrd="2" presId="urn:microsoft.com/office/officeart/2005/8/layout/process1"/>
    <dgm:cxn modelId="{54C9A05F-1909-4E2B-8B12-EC8A4A81C068}" type="presOf" srcId="{ECA0301F-C3E7-40F1-BA7B-CF51294CDB54}" destId="{39E91FB8-DDBE-4796-85DE-81512C2F0646}" srcOrd="0" destOrd="0" presId="urn:microsoft.com/office/officeart/2005/8/layout/process1"/>
    <dgm:cxn modelId="{42B53470-5509-4D49-A8A3-51EE28D93426}" srcId="{089CA00A-26E8-46EA-8740-36EBDFF85B94}" destId="{ECA0301F-C3E7-40F1-BA7B-CF51294CDB54}" srcOrd="0" destOrd="0" parTransId="{E184DCF1-58E0-4005-8250-4B990E9DCFE5}" sibTransId="{09D0A853-5105-4D2E-B74D-9328A7813623}"/>
    <dgm:cxn modelId="{07772833-FC22-4B67-99B7-938FABADB075}" type="presParOf" srcId="{04C2D4B6-A8E4-4457-8F89-016B0FADCF44}" destId="{39E91FB8-DDBE-4796-85DE-81512C2F0646}" srcOrd="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F2A9075-54E0-42C8-982C-0B32EF7E821A}" type="doc">
      <dgm:prSet loTypeId="urn:microsoft.com/office/officeart/2005/8/layout/list1" loCatId="list" qsTypeId="urn:microsoft.com/office/officeart/2005/8/quickstyle/simple4" qsCatId="simple" csTypeId="urn:microsoft.com/office/officeart/2005/8/colors/accent2_2" csCatId="accent2" phldr="1"/>
      <dgm:spPr/>
      <dgm:t>
        <a:bodyPr/>
        <a:lstStyle/>
        <a:p>
          <a:endParaRPr lang="fr-BE"/>
        </a:p>
      </dgm:t>
    </dgm:pt>
    <dgm:pt modelId="{0A5EA74C-84C1-4EAE-B049-E1A770E32F93}">
      <dgm:prSet/>
      <dgm:spPr/>
      <dgm:t>
        <a:bodyPr/>
        <a:lstStyle/>
        <a:p>
          <a:pPr algn="ctr" rtl="0"/>
          <a:r>
            <a:rPr lang="fr-BE" b="1" i="0" u="none" baseline="0"/>
            <a:t>Identification du problème</a:t>
          </a:r>
          <a:endParaRPr lang="fr-BE"/>
        </a:p>
      </dgm:t>
    </dgm:pt>
    <dgm:pt modelId="{7A74E204-D054-49CD-A9C2-3633B1B4FD2C}" type="parTrans" cxnId="{5DF2AB09-128A-49D1-BEF3-AE80C1004590}">
      <dgm:prSet/>
      <dgm:spPr/>
      <dgm:t>
        <a:bodyPr/>
        <a:lstStyle/>
        <a:p>
          <a:endParaRPr lang="fr-BE"/>
        </a:p>
      </dgm:t>
    </dgm:pt>
    <dgm:pt modelId="{CC8EBC03-5F65-46C4-A259-6C2667B610EE}" type="sibTrans" cxnId="{5DF2AB09-128A-49D1-BEF3-AE80C1004590}">
      <dgm:prSet/>
      <dgm:spPr/>
      <dgm:t>
        <a:bodyPr/>
        <a:lstStyle/>
        <a:p>
          <a:endParaRPr lang="fr-BE"/>
        </a:p>
      </dgm:t>
    </dgm:pt>
    <dgm:pt modelId="{4E4ACFE5-5F65-466A-89CE-4A943BDE3385}">
      <dgm:prSet/>
      <dgm:spPr/>
      <dgm:t>
        <a:bodyPr/>
        <a:lstStyle/>
        <a:p>
          <a:pPr algn="ctr" rtl="0"/>
          <a:r>
            <a:rPr lang="fr-BE" b="1" i="0" u="none" baseline="0"/>
            <a:t>Indications</a:t>
          </a:r>
          <a:endParaRPr lang="fr-BE"/>
        </a:p>
      </dgm:t>
    </dgm:pt>
    <dgm:pt modelId="{E109D64F-6576-42A3-BF82-B429AD2A6C5F}" type="parTrans" cxnId="{7C5E9112-66B5-476E-AF79-1F81CF5F3B94}">
      <dgm:prSet/>
      <dgm:spPr/>
      <dgm:t>
        <a:bodyPr/>
        <a:lstStyle/>
        <a:p>
          <a:endParaRPr lang="fr-BE"/>
        </a:p>
      </dgm:t>
    </dgm:pt>
    <dgm:pt modelId="{A71505F4-98C7-4902-8DCA-C8663E3B14A3}" type="sibTrans" cxnId="{7C5E9112-66B5-476E-AF79-1F81CF5F3B94}">
      <dgm:prSet/>
      <dgm:spPr/>
      <dgm:t>
        <a:bodyPr/>
        <a:lstStyle/>
        <a:p>
          <a:endParaRPr lang="fr-BE"/>
        </a:p>
      </dgm:t>
    </dgm:pt>
    <dgm:pt modelId="{6857C608-75F0-4FB5-917F-947EEA2A2329}">
      <dgm:prSet/>
      <dgm:spPr/>
      <dgm:t>
        <a:bodyPr/>
        <a:lstStyle/>
        <a:p>
          <a:pPr algn="ctr" rtl="0"/>
          <a:r>
            <a:rPr lang="fr-BE" b="1" i="0" u="none" baseline="0"/>
            <a:t>Inconvénients des benzodiazépines</a:t>
          </a:r>
          <a:endParaRPr lang="fr-BE"/>
        </a:p>
      </dgm:t>
    </dgm:pt>
    <dgm:pt modelId="{72F4F32A-36A9-4CFB-A57F-0B2F7E7B2D1E}" type="parTrans" cxnId="{B2697ADB-0B7B-4CF8-B019-1E91F0ABEFA0}">
      <dgm:prSet/>
      <dgm:spPr/>
      <dgm:t>
        <a:bodyPr/>
        <a:lstStyle/>
        <a:p>
          <a:endParaRPr lang="fr-BE"/>
        </a:p>
      </dgm:t>
    </dgm:pt>
    <dgm:pt modelId="{8A35514E-D8D1-46AD-A8F7-0ECA02AB2B93}" type="sibTrans" cxnId="{B2697ADB-0B7B-4CF8-B019-1E91F0ABEFA0}">
      <dgm:prSet/>
      <dgm:spPr/>
      <dgm:t>
        <a:bodyPr/>
        <a:lstStyle/>
        <a:p>
          <a:endParaRPr lang="fr-BE"/>
        </a:p>
      </dgm:t>
    </dgm:pt>
    <dgm:pt modelId="{F1154F38-CBA7-4D09-BAF6-2C5302617DD9}">
      <dgm:prSet/>
      <dgm:spPr/>
      <dgm:t>
        <a:bodyPr/>
        <a:lstStyle/>
        <a:p>
          <a:pPr algn="ctr" rtl="0"/>
          <a:r>
            <a:rPr lang="fr-BE" b="1" i="0" u="none" baseline="0"/>
            <a:t>Utilisation rationnelle de benzodiazépines</a:t>
          </a:r>
        </a:p>
      </dgm:t>
    </dgm:pt>
    <dgm:pt modelId="{5A538021-46CE-4F36-B0E8-5EC717BBDC26}" type="parTrans" cxnId="{E32166FE-8892-4AE0-89D1-F3607913E469}">
      <dgm:prSet/>
      <dgm:spPr/>
      <dgm:t>
        <a:bodyPr/>
        <a:lstStyle/>
        <a:p>
          <a:endParaRPr lang="fr-BE"/>
        </a:p>
      </dgm:t>
    </dgm:pt>
    <dgm:pt modelId="{BB174FC2-7DEC-4D68-83A3-0A7EA82951E5}" type="sibTrans" cxnId="{E32166FE-8892-4AE0-89D1-F3607913E469}">
      <dgm:prSet/>
      <dgm:spPr/>
      <dgm:t>
        <a:bodyPr/>
        <a:lstStyle/>
        <a:p>
          <a:endParaRPr lang="fr-BE"/>
        </a:p>
      </dgm:t>
    </dgm:pt>
    <dgm:pt modelId="{9AE9F073-2A74-48BA-BA0C-5641928C702B}">
      <dgm:prSet/>
      <dgm:spPr/>
      <dgm:t>
        <a:bodyPr/>
        <a:lstStyle/>
        <a:p>
          <a:pPr algn="ctr" rtl="0"/>
          <a:r>
            <a:rPr lang="fr-BE" b="1" i="0" u="none" baseline="0"/>
            <a:t>Approche de l’utilisation chronique de benzodiazépines</a:t>
          </a:r>
          <a:endParaRPr lang="fr-BE" dirty="0"/>
        </a:p>
      </dgm:t>
    </dgm:pt>
    <dgm:pt modelId="{A29767D3-9829-4D39-BCB6-0CD2EAE8606A}" type="parTrans" cxnId="{588A4CD7-F49B-40AC-9355-ECD1C6F1E137}">
      <dgm:prSet/>
      <dgm:spPr/>
      <dgm:t>
        <a:bodyPr/>
        <a:lstStyle/>
        <a:p>
          <a:endParaRPr lang="fr-BE"/>
        </a:p>
      </dgm:t>
    </dgm:pt>
    <dgm:pt modelId="{CFFB90B2-542C-471C-8F94-CE63284E526B}" type="sibTrans" cxnId="{588A4CD7-F49B-40AC-9355-ECD1C6F1E137}">
      <dgm:prSet/>
      <dgm:spPr/>
      <dgm:t>
        <a:bodyPr/>
        <a:lstStyle/>
        <a:p>
          <a:endParaRPr lang="fr-BE"/>
        </a:p>
      </dgm:t>
    </dgm:pt>
    <dgm:pt modelId="{F07E3806-4F57-4590-89AE-BC098613EC99}" type="pres">
      <dgm:prSet presAssocID="{7F2A9075-54E0-42C8-982C-0B32EF7E821A}" presName="linear" presStyleCnt="0">
        <dgm:presLayoutVars>
          <dgm:dir/>
          <dgm:animLvl val="lvl"/>
          <dgm:resizeHandles val="exact"/>
        </dgm:presLayoutVars>
      </dgm:prSet>
      <dgm:spPr/>
      <dgm:t>
        <a:bodyPr/>
        <a:lstStyle/>
        <a:p>
          <a:endParaRPr lang="nl-NL"/>
        </a:p>
      </dgm:t>
    </dgm:pt>
    <dgm:pt modelId="{8782375D-35E6-4937-ACE5-39134F3C815E}" type="pres">
      <dgm:prSet presAssocID="{0A5EA74C-84C1-4EAE-B049-E1A770E32F93}" presName="parentLin" presStyleCnt="0"/>
      <dgm:spPr/>
    </dgm:pt>
    <dgm:pt modelId="{629614E5-16B5-45BF-BC2E-C15218936709}" type="pres">
      <dgm:prSet presAssocID="{0A5EA74C-84C1-4EAE-B049-E1A770E32F93}" presName="parentLeftMargin" presStyleLbl="node1" presStyleIdx="0" presStyleCnt="5"/>
      <dgm:spPr/>
      <dgm:t>
        <a:bodyPr/>
        <a:lstStyle/>
        <a:p>
          <a:endParaRPr lang="nl-NL"/>
        </a:p>
      </dgm:t>
    </dgm:pt>
    <dgm:pt modelId="{0CF627A6-322D-436B-B69A-DC2C9C990574}" type="pres">
      <dgm:prSet presAssocID="{0A5EA74C-84C1-4EAE-B049-E1A770E32F93}" presName="parentText" presStyleLbl="node1" presStyleIdx="0" presStyleCnt="5">
        <dgm:presLayoutVars>
          <dgm:chMax val="0"/>
          <dgm:bulletEnabled val="1"/>
        </dgm:presLayoutVars>
      </dgm:prSet>
      <dgm:spPr/>
      <dgm:t>
        <a:bodyPr/>
        <a:lstStyle/>
        <a:p>
          <a:endParaRPr lang="nl-NL"/>
        </a:p>
      </dgm:t>
    </dgm:pt>
    <dgm:pt modelId="{2DB9CF3F-BE9C-49AC-A9B2-BCAD33FABC42}" type="pres">
      <dgm:prSet presAssocID="{0A5EA74C-84C1-4EAE-B049-E1A770E32F93}" presName="negativeSpace" presStyleCnt="0"/>
      <dgm:spPr/>
    </dgm:pt>
    <dgm:pt modelId="{463C077B-5681-4F53-8F09-8DF1E0134CFB}" type="pres">
      <dgm:prSet presAssocID="{0A5EA74C-84C1-4EAE-B049-E1A770E32F93}" presName="childText" presStyleLbl="conFgAcc1" presStyleIdx="0" presStyleCnt="5">
        <dgm:presLayoutVars>
          <dgm:bulletEnabled val="1"/>
        </dgm:presLayoutVars>
      </dgm:prSet>
      <dgm:spPr/>
    </dgm:pt>
    <dgm:pt modelId="{3BD203F0-1A31-428A-AE17-7AD27E23604C}" type="pres">
      <dgm:prSet presAssocID="{CC8EBC03-5F65-46C4-A259-6C2667B610EE}" presName="spaceBetweenRectangles" presStyleCnt="0"/>
      <dgm:spPr/>
    </dgm:pt>
    <dgm:pt modelId="{398848CC-21C0-4EAB-A0DF-AC321F815E75}" type="pres">
      <dgm:prSet presAssocID="{4E4ACFE5-5F65-466A-89CE-4A943BDE3385}" presName="parentLin" presStyleCnt="0"/>
      <dgm:spPr/>
    </dgm:pt>
    <dgm:pt modelId="{C610D732-55D9-4B09-B7D6-F0F562C38EE0}" type="pres">
      <dgm:prSet presAssocID="{4E4ACFE5-5F65-466A-89CE-4A943BDE3385}" presName="parentLeftMargin" presStyleLbl="node1" presStyleIdx="0" presStyleCnt="5"/>
      <dgm:spPr/>
      <dgm:t>
        <a:bodyPr/>
        <a:lstStyle/>
        <a:p>
          <a:endParaRPr lang="nl-NL"/>
        </a:p>
      </dgm:t>
    </dgm:pt>
    <dgm:pt modelId="{94E4290B-AB88-42EC-B6B9-4E5D827D52A7}" type="pres">
      <dgm:prSet presAssocID="{4E4ACFE5-5F65-466A-89CE-4A943BDE3385}" presName="parentText" presStyleLbl="node1" presStyleIdx="1" presStyleCnt="5">
        <dgm:presLayoutVars>
          <dgm:chMax val="0"/>
          <dgm:bulletEnabled val="1"/>
        </dgm:presLayoutVars>
      </dgm:prSet>
      <dgm:spPr/>
      <dgm:t>
        <a:bodyPr/>
        <a:lstStyle/>
        <a:p>
          <a:endParaRPr lang="nl-NL"/>
        </a:p>
      </dgm:t>
    </dgm:pt>
    <dgm:pt modelId="{09A64AC4-7E9E-4E04-9C71-96BA4B789006}" type="pres">
      <dgm:prSet presAssocID="{4E4ACFE5-5F65-466A-89CE-4A943BDE3385}" presName="negativeSpace" presStyleCnt="0"/>
      <dgm:spPr/>
    </dgm:pt>
    <dgm:pt modelId="{13A4EAF2-1E58-44C7-B539-BB2F50FB54A0}" type="pres">
      <dgm:prSet presAssocID="{4E4ACFE5-5F65-466A-89CE-4A943BDE3385}" presName="childText" presStyleLbl="conFgAcc1" presStyleIdx="1" presStyleCnt="5">
        <dgm:presLayoutVars>
          <dgm:bulletEnabled val="1"/>
        </dgm:presLayoutVars>
      </dgm:prSet>
      <dgm:spPr/>
    </dgm:pt>
    <dgm:pt modelId="{51901690-DC76-48F9-80E9-97C662703145}" type="pres">
      <dgm:prSet presAssocID="{A71505F4-98C7-4902-8DCA-C8663E3B14A3}" presName="spaceBetweenRectangles" presStyleCnt="0"/>
      <dgm:spPr/>
    </dgm:pt>
    <dgm:pt modelId="{F41C93E8-3F1A-4529-A548-CC5A7D0151DB}" type="pres">
      <dgm:prSet presAssocID="{6857C608-75F0-4FB5-917F-947EEA2A2329}" presName="parentLin" presStyleCnt="0"/>
      <dgm:spPr/>
    </dgm:pt>
    <dgm:pt modelId="{1580A0C9-11D0-41B0-8C18-D1688FFB5457}" type="pres">
      <dgm:prSet presAssocID="{6857C608-75F0-4FB5-917F-947EEA2A2329}" presName="parentLeftMargin" presStyleLbl="node1" presStyleIdx="1" presStyleCnt="5"/>
      <dgm:spPr/>
      <dgm:t>
        <a:bodyPr/>
        <a:lstStyle/>
        <a:p>
          <a:endParaRPr lang="nl-NL"/>
        </a:p>
      </dgm:t>
    </dgm:pt>
    <dgm:pt modelId="{20DBF5E6-6739-4F05-A008-F965FB382EF2}" type="pres">
      <dgm:prSet presAssocID="{6857C608-75F0-4FB5-917F-947EEA2A2329}" presName="parentText" presStyleLbl="node1" presStyleIdx="2" presStyleCnt="5">
        <dgm:presLayoutVars>
          <dgm:chMax val="0"/>
          <dgm:bulletEnabled val="1"/>
        </dgm:presLayoutVars>
      </dgm:prSet>
      <dgm:spPr/>
      <dgm:t>
        <a:bodyPr/>
        <a:lstStyle/>
        <a:p>
          <a:endParaRPr lang="nl-NL"/>
        </a:p>
      </dgm:t>
    </dgm:pt>
    <dgm:pt modelId="{82C1BF81-3C47-459B-A921-4E539ED1B22D}" type="pres">
      <dgm:prSet presAssocID="{6857C608-75F0-4FB5-917F-947EEA2A2329}" presName="negativeSpace" presStyleCnt="0"/>
      <dgm:spPr/>
    </dgm:pt>
    <dgm:pt modelId="{2A54F70C-19C5-4AD2-AD1F-D660A95AC5BD}" type="pres">
      <dgm:prSet presAssocID="{6857C608-75F0-4FB5-917F-947EEA2A2329}" presName="childText" presStyleLbl="conFgAcc1" presStyleIdx="2" presStyleCnt="5">
        <dgm:presLayoutVars>
          <dgm:bulletEnabled val="1"/>
        </dgm:presLayoutVars>
      </dgm:prSet>
      <dgm:spPr/>
    </dgm:pt>
    <dgm:pt modelId="{5BD1C562-6261-4981-8982-1DC46633522D}" type="pres">
      <dgm:prSet presAssocID="{8A35514E-D8D1-46AD-A8F7-0ECA02AB2B93}" presName="spaceBetweenRectangles" presStyleCnt="0"/>
      <dgm:spPr/>
    </dgm:pt>
    <dgm:pt modelId="{C4F3CB9E-5D6C-4966-A7E5-B865270821CF}" type="pres">
      <dgm:prSet presAssocID="{F1154F38-CBA7-4D09-BAF6-2C5302617DD9}" presName="parentLin" presStyleCnt="0"/>
      <dgm:spPr/>
    </dgm:pt>
    <dgm:pt modelId="{3F4786FB-C369-4EF4-98D7-3B5E9F0BAC46}" type="pres">
      <dgm:prSet presAssocID="{F1154F38-CBA7-4D09-BAF6-2C5302617DD9}" presName="parentLeftMargin" presStyleLbl="node1" presStyleIdx="2" presStyleCnt="5"/>
      <dgm:spPr/>
      <dgm:t>
        <a:bodyPr/>
        <a:lstStyle/>
        <a:p>
          <a:endParaRPr lang="nl-NL"/>
        </a:p>
      </dgm:t>
    </dgm:pt>
    <dgm:pt modelId="{E1027C6D-EBB7-4225-AD41-36F81E037BE7}" type="pres">
      <dgm:prSet presAssocID="{F1154F38-CBA7-4D09-BAF6-2C5302617DD9}" presName="parentText" presStyleLbl="node1" presStyleIdx="3" presStyleCnt="5">
        <dgm:presLayoutVars>
          <dgm:chMax val="0"/>
          <dgm:bulletEnabled val="1"/>
        </dgm:presLayoutVars>
      </dgm:prSet>
      <dgm:spPr/>
      <dgm:t>
        <a:bodyPr/>
        <a:lstStyle/>
        <a:p>
          <a:endParaRPr lang="nl-NL"/>
        </a:p>
      </dgm:t>
    </dgm:pt>
    <dgm:pt modelId="{1A0C173B-2E9D-4E33-B06B-6E7DD8E0C16C}" type="pres">
      <dgm:prSet presAssocID="{F1154F38-CBA7-4D09-BAF6-2C5302617DD9}" presName="negativeSpace" presStyleCnt="0"/>
      <dgm:spPr/>
    </dgm:pt>
    <dgm:pt modelId="{6BDE275C-C0C8-4E0E-A320-9B28D2D377B2}" type="pres">
      <dgm:prSet presAssocID="{F1154F38-CBA7-4D09-BAF6-2C5302617DD9}" presName="childText" presStyleLbl="conFgAcc1" presStyleIdx="3" presStyleCnt="5">
        <dgm:presLayoutVars>
          <dgm:bulletEnabled val="1"/>
        </dgm:presLayoutVars>
      </dgm:prSet>
      <dgm:spPr/>
    </dgm:pt>
    <dgm:pt modelId="{31E2360A-343B-403A-A0D6-AD1FEFB2459F}" type="pres">
      <dgm:prSet presAssocID="{BB174FC2-7DEC-4D68-83A3-0A7EA82951E5}" presName="spaceBetweenRectangles" presStyleCnt="0"/>
      <dgm:spPr/>
    </dgm:pt>
    <dgm:pt modelId="{601516B9-337B-469E-8DBF-B85E2754276D}" type="pres">
      <dgm:prSet presAssocID="{9AE9F073-2A74-48BA-BA0C-5641928C702B}" presName="parentLin" presStyleCnt="0"/>
      <dgm:spPr/>
    </dgm:pt>
    <dgm:pt modelId="{FFD8748F-7D61-4B59-B1AF-DDC2A34A7D94}" type="pres">
      <dgm:prSet presAssocID="{9AE9F073-2A74-48BA-BA0C-5641928C702B}" presName="parentLeftMargin" presStyleLbl="node1" presStyleIdx="3" presStyleCnt="5"/>
      <dgm:spPr/>
      <dgm:t>
        <a:bodyPr/>
        <a:lstStyle/>
        <a:p>
          <a:endParaRPr lang="nl-NL"/>
        </a:p>
      </dgm:t>
    </dgm:pt>
    <dgm:pt modelId="{6C6860EF-93BB-4B5C-A492-51E23E347E31}" type="pres">
      <dgm:prSet presAssocID="{9AE9F073-2A74-48BA-BA0C-5641928C702B}" presName="parentText" presStyleLbl="node1" presStyleIdx="4" presStyleCnt="5">
        <dgm:presLayoutVars>
          <dgm:chMax val="0"/>
          <dgm:bulletEnabled val="1"/>
        </dgm:presLayoutVars>
      </dgm:prSet>
      <dgm:spPr/>
      <dgm:t>
        <a:bodyPr/>
        <a:lstStyle/>
        <a:p>
          <a:endParaRPr lang="nl-NL"/>
        </a:p>
      </dgm:t>
    </dgm:pt>
    <dgm:pt modelId="{5DC00317-D6A3-4E16-9246-EAACBD05481A}" type="pres">
      <dgm:prSet presAssocID="{9AE9F073-2A74-48BA-BA0C-5641928C702B}" presName="negativeSpace" presStyleCnt="0"/>
      <dgm:spPr/>
    </dgm:pt>
    <dgm:pt modelId="{ECC1E484-2DB7-4331-914B-E3054716EBC0}" type="pres">
      <dgm:prSet presAssocID="{9AE9F073-2A74-48BA-BA0C-5641928C702B}" presName="childText" presStyleLbl="conFgAcc1" presStyleIdx="4" presStyleCnt="5">
        <dgm:presLayoutVars>
          <dgm:bulletEnabled val="1"/>
        </dgm:presLayoutVars>
      </dgm:prSet>
      <dgm:spPr/>
    </dgm:pt>
  </dgm:ptLst>
  <dgm:cxnLst>
    <dgm:cxn modelId="{588A4CD7-F49B-40AC-9355-ECD1C6F1E137}" srcId="{7F2A9075-54E0-42C8-982C-0B32EF7E821A}" destId="{9AE9F073-2A74-48BA-BA0C-5641928C702B}" srcOrd="4" destOrd="0" parTransId="{A29767D3-9829-4D39-BCB6-0CD2EAE8606A}" sibTransId="{CFFB90B2-542C-471C-8F94-CE63284E526B}"/>
    <dgm:cxn modelId="{2FD2093F-4A77-4062-8647-D93FBEE71938}" type="presOf" srcId="{0A5EA74C-84C1-4EAE-B049-E1A770E32F93}" destId="{0CF627A6-322D-436B-B69A-DC2C9C990574}" srcOrd="1" destOrd="0" presId="urn:microsoft.com/office/officeart/2005/8/layout/list1"/>
    <dgm:cxn modelId="{2CBC57A5-6F37-414C-9288-BE218A6230A8}" type="presOf" srcId="{4E4ACFE5-5F65-466A-89CE-4A943BDE3385}" destId="{C610D732-55D9-4B09-B7D6-F0F562C38EE0}" srcOrd="0" destOrd="0" presId="urn:microsoft.com/office/officeart/2005/8/layout/list1"/>
    <dgm:cxn modelId="{E32166FE-8892-4AE0-89D1-F3607913E469}" srcId="{7F2A9075-54E0-42C8-982C-0B32EF7E821A}" destId="{F1154F38-CBA7-4D09-BAF6-2C5302617DD9}" srcOrd="3" destOrd="0" parTransId="{5A538021-46CE-4F36-B0E8-5EC717BBDC26}" sibTransId="{BB174FC2-7DEC-4D68-83A3-0A7EA82951E5}"/>
    <dgm:cxn modelId="{2BC244F5-56BA-4C15-A492-AC6347A52F47}" type="presOf" srcId="{F1154F38-CBA7-4D09-BAF6-2C5302617DD9}" destId="{E1027C6D-EBB7-4225-AD41-36F81E037BE7}" srcOrd="1" destOrd="0" presId="urn:microsoft.com/office/officeart/2005/8/layout/list1"/>
    <dgm:cxn modelId="{B2697ADB-0B7B-4CF8-B019-1E91F0ABEFA0}" srcId="{7F2A9075-54E0-42C8-982C-0B32EF7E821A}" destId="{6857C608-75F0-4FB5-917F-947EEA2A2329}" srcOrd="2" destOrd="0" parTransId="{72F4F32A-36A9-4CFB-A57F-0B2F7E7B2D1E}" sibTransId="{8A35514E-D8D1-46AD-A8F7-0ECA02AB2B93}"/>
    <dgm:cxn modelId="{51E2C807-F303-4098-BB35-04CEDAE3C1DD}" type="presOf" srcId="{9AE9F073-2A74-48BA-BA0C-5641928C702B}" destId="{6C6860EF-93BB-4B5C-A492-51E23E347E31}" srcOrd="1" destOrd="0" presId="urn:microsoft.com/office/officeart/2005/8/layout/list1"/>
    <dgm:cxn modelId="{375FDB2C-0170-49C0-A25E-C3944DF8F84B}" type="presOf" srcId="{F1154F38-CBA7-4D09-BAF6-2C5302617DD9}" destId="{3F4786FB-C369-4EF4-98D7-3B5E9F0BAC46}" srcOrd="0" destOrd="0" presId="urn:microsoft.com/office/officeart/2005/8/layout/list1"/>
    <dgm:cxn modelId="{5DF2AB09-128A-49D1-BEF3-AE80C1004590}" srcId="{7F2A9075-54E0-42C8-982C-0B32EF7E821A}" destId="{0A5EA74C-84C1-4EAE-B049-E1A770E32F93}" srcOrd="0" destOrd="0" parTransId="{7A74E204-D054-49CD-A9C2-3633B1B4FD2C}" sibTransId="{CC8EBC03-5F65-46C4-A259-6C2667B610EE}"/>
    <dgm:cxn modelId="{7C5E9112-66B5-476E-AF79-1F81CF5F3B94}" srcId="{7F2A9075-54E0-42C8-982C-0B32EF7E821A}" destId="{4E4ACFE5-5F65-466A-89CE-4A943BDE3385}" srcOrd="1" destOrd="0" parTransId="{E109D64F-6576-42A3-BF82-B429AD2A6C5F}" sibTransId="{A71505F4-98C7-4902-8DCA-C8663E3B14A3}"/>
    <dgm:cxn modelId="{27081BC9-01FE-4E1D-AEAA-3AB1434DE1DE}" type="presOf" srcId="{6857C608-75F0-4FB5-917F-947EEA2A2329}" destId="{1580A0C9-11D0-41B0-8C18-D1688FFB5457}" srcOrd="0" destOrd="0" presId="urn:microsoft.com/office/officeart/2005/8/layout/list1"/>
    <dgm:cxn modelId="{FB071245-E3D8-4745-83D9-79053C7B7CFF}" type="presOf" srcId="{9AE9F073-2A74-48BA-BA0C-5641928C702B}" destId="{FFD8748F-7D61-4B59-B1AF-DDC2A34A7D94}" srcOrd="0" destOrd="0" presId="urn:microsoft.com/office/officeart/2005/8/layout/list1"/>
    <dgm:cxn modelId="{6AF5CA6B-AF49-4351-9F12-041A60041C7F}" type="presOf" srcId="{6857C608-75F0-4FB5-917F-947EEA2A2329}" destId="{20DBF5E6-6739-4F05-A008-F965FB382EF2}" srcOrd="1" destOrd="0" presId="urn:microsoft.com/office/officeart/2005/8/layout/list1"/>
    <dgm:cxn modelId="{96F33E03-C07A-431F-8C4E-5D11D36034F0}" type="presOf" srcId="{0A5EA74C-84C1-4EAE-B049-E1A770E32F93}" destId="{629614E5-16B5-45BF-BC2E-C15218936709}" srcOrd="0" destOrd="0" presId="urn:microsoft.com/office/officeart/2005/8/layout/list1"/>
    <dgm:cxn modelId="{393346AD-FBCB-41F7-B232-B589E8D51EC6}" type="presOf" srcId="{7F2A9075-54E0-42C8-982C-0B32EF7E821A}" destId="{F07E3806-4F57-4590-89AE-BC098613EC99}" srcOrd="0" destOrd="0" presId="urn:microsoft.com/office/officeart/2005/8/layout/list1"/>
    <dgm:cxn modelId="{B4A70D32-A98B-4F67-9F84-53D5AEC015E8}" type="presOf" srcId="{4E4ACFE5-5F65-466A-89CE-4A943BDE3385}" destId="{94E4290B-AB88-42EC-B6B9-4E5D827D52A7}" srcOrd="1" destOrd="0" presId="urn:microsoft.com/office/officeart/2005/8/layout/list1"/>
    <dgm:cxn modelId="{09826423-D61A-43F4-A4F0-343FC22EFCCA}" type="presParOf" srcId="{F07E3806-4F57-4590-89AE-BC098613EC99}" destId="{8782375D-35E6-4937-ACE5-39134F3C815E}" srcOrd="0" destOrd="0" presId="urn:microsoft.com/office/officeart/2005/8/layout/list1"/>
    <dgm:cxn modelId="{AFD2E017-B0EF-467E-B297-77D74725CD0E}" type="presParOf" srcId="{8782375D-35E6-4937-ACE5-39134F3C815E}" destId="{629614E5-16B5-45BF-BC2E-C15218936709}" srcOrd="0" destOrd="0" presId="urn:microsoft.com/office/officeart/2005/8/layout/list1"/>
    <dgm:cxn modelId="{8C7D82D3-78FC-4AC8-9B9F-26E9380B66AC}" type="presParOf" srcId="{8782375D-35E6-4937-ACE5-39134F3C815E}" destId="{0CF627A6-322D-436B-B69A-DC2C9C990574}" srcOrd="1" destOrd="0" presId="urn:microsoft.com/office/officeart/2005/8/layout/list1"/>
    <dgm:cxn modelId="{D57EEAC0-91A3-47F1-B270-5A7AF0B6DE0F}" type="presParOf" srcId="{F07E3806-4F57-4590-89AE-BC098613EC99}" destId="{2DB9CF3F-BE9C-49AC-A9B2-BCAD33FABC42}" srcOrd="1" destOrd="0" presId="urn:microsoft.com/office/officeart/2005/8/layout/list1"/>
    <dgm:cxn modelId="{B7DE7547-7891-4B3B-85BA-A37A2D8D3B09}" type="presParOf" srcId="{F07E3806-4F57-4590-89AE-BC098613EC99}" destId="{463C077B-5681-4F53-8F09-8DF1E0134CFB}" srcOrd="2" destOrd="0" presId="urn:microsoft.com/office/officeart/2005/8/layout/list1"/>
    <dgm:cxn modelId="{D44788FB-A925-4B97-80EB-DBE0D8D14D7B}" type="presParOf" srcId="{F07E3806-4F57-4590-89AE-BC098613EC99}" destId="{3BD203F0-1A31-428A-AE17-7AD27E23604C}" srcOrd="3" destOrd="0" presId="urn:microsoft.com/office/officeart/2005/8/layout/list1"/>
    <dgm:cxn modelId="{620B9A9F-8EF5-45F7-9B38-7E41E5BEA84A}" type="presParOf" srcId="{F07E3806-4F57-4590-89AE-BC098613EC99}" destId="{398848CC-21C0-4EAB-A0DF-AC321F815E75}" srcOrd="4" destOrd="0" presId="urn:microsoft.com/office/officeart/2005/8/layout/list1"/>
    <dgm:cxn modelId="{C832EC3C-3246-4A43-BEA9-42950EEFA0D6}" type="presParOf" srcId="{398848CC-21C0-4EAB-A0DF-AC321F815E75}" destId="{C610D732-55D9-4B09-B7D6-F0F562C38EE0}" srcOrd="0" destOrd="0" presId="urn:microsoft.com/office/officeart/2005/8/layout/list1"/>
    <dgm:cxn modelId="{9E7660AB-42C6-4311-8C0F-60BC0691C5CF}" type="presParOf" srcId="{398848CC-21C0-4EAB-A0DF-AC321F815E75}" destId="{94E4290B-AB88-42EC-B6B9-4E5D827D52A7}" srcOrd="1" destOrd="0" presId="urn:microsoft.com/office/officeart/2005/8/layout/list1"/>
    <dgm:cxn modelId="{3D2C8721-48BE-4DA8-9D46-3FCCBC8170E5}" type="presParOf" srcId="{F07E3806-4F57-4590-89AE-BC098613EC99}" destId="{09A64AC4-7E9E-4E04-9C71-96BA4B789006}" srcOrd="5" destOrd="0" presId="urn:microsoft.com/office/officeart/2005/8/layout/list1"/>
    <dgm:cxn modelId="{5FD8A808-68C8-46E3-9550-489CF6C117B8}" type="presParOf" srcId="{F07E3806-4F57-4590-89AE-BC098613EC99}" destId="{13A4EAF2-1E58-44C7-B539-BB2F50FB54A0}" srcOrd="6" destOrd="0" presId="urn:microsoft.com/office/officeart/2005/8/layout/list1"/>
    <dgm:cxn modelId="{31BFAF2B-B013-451E-9636-AFB107BA1E32}" type="presParOf" srcId="{F07E3806-4F57-4590-89AE-BC098613EC99}" destId="{51901690-DC76-48F9-80E9-97C662703145}" srcOrd="7" destOrd="0" presId="urn:microsoft.com/office/officeart/2005/8/layout/list1"/>
    <dgm:cxn modelId="{9995B285-7C78-43B3-A836-BEC6A94F9521}" type="presParOf" srcId="{F07E3806-4F57-4590-89AE-BC098613EC99}" destId="{F41C93E8-3F1A-4529-A548-CC5A7D0151DB}" srcOrd="8" destOrd="0" presId="urn:microsoft.com/office/officeart/2005/8/layout/list1"/>
    <dgm:cxn modelId="{E0220752-F657-46E2-B502-06F04B1ABFBC}" type="presParOf" srcId="{F41C93E8-3F1A-4529-A548-CC5A7D0151DB}" destId="{1580A0C9-11D0-41B0-8C18-D1688FFB5457}" srcOrd="0" destOrd="0" presId="urn:microsoft.com/office/officeart/2005/8/layout/list1"/>
    <dgm:cxn modelId="{03D6FCAC-9DCD-4431-872B-9D6383CD22F4}" type="presParOf" srcId="{F41C93E8-3F1A-4529-A548-CC5A7D0151DB}" destId="{20DBF5E6-6739-4F05-A008-F965FB382EF2}" srcOrd="1" destOrd="0" presId="urn:microsoft.com/office/officeart/2005/8/layout/list1"/>
    <dgm:cxn modelId="{AF1C64C9-3CFC-4BDD-A794-90CAFEAF3E38}" type="presParOf" srcId="{F07E3806-4F57-4590-89AE-BC098613EC99}" destId="{82C1BF81-3C47-459B-A921-4E539ED1B22D}" srcOrd="9" destOrd="0" presId="urn:microsoft.com/office/officeart/2005/8/layout/list1"/>
    <dgm:cxn modelId="{E533E91E-11E8-4D73-9666-850134DCE711}" type="presParOf" srcId="{F07E3806-4F57-4590-89AE-BC098613EC99}" destId="{2A54F70C-19C5-4AD2-AD1F-D660A95AC5BD}" srcOrd="10" destOrd="0" presId="urn:microsoft.com/office/officeart/2005/8/layout/list1"/>
    <dgm:cxn modelId="{4B307E3C-BD54-4AB1-BFF1-4338091FA3C6}" type="presParOf" srcId="{F07E3806-4F57-4590-89AE-BC098613EC99}" destId="{5BD1C562-6261-4981-8982-1DC46633522D}" srcOrd="11" destOrd="0" presId="urn:microsoft.com/office/officeart/2005/8/layout/list1"/>
    <dgm:cxn modelId="{1A78C9C3-A08D-4146-9342-9C36F422C4A6}" type="presParOf" srcId="{F07E3806-4F57-4590-89AE-BC098613EC99}" destId="{C4F3CB9E-5D6C-4966-A7E5-B865270821CF}" srcOrd="12" destOrd="0" presId="urn:microsoft.com/office/officeart/2005/8/layout/list1"/>
    <dgm:cxn modelId="{4135D646-FDEF-41C4-B79F-25FEB767853D}" type="presParOf" srcId="{C4F3CB9E-5D6C-4966-A7E5-B865270821CF}" destId="{3F4786FB-C369-4EF4-98D7-3B5E9F0BAC46}" srcOrd="0" destOrd="0" presId="urn:microsoft.com/office/officeart/2005/8/layout/list1"/>
    <dgm:cxn modelId="{5482AC1D-CE9B-4734-B375-1A5637E4395C}" type="presParOf" srcId="{C4F3CB9E-5D6C-4966-A7E5-B865270821CF}" destId="{E1027C6D-EBB7-4225-AD41-36F81E037BE7}" srcOrd="1" destOrd="0" presId="urn:microsoft.com/office/officeart/2005/8/layout/list1"/>
    <dgm:cxn modelId="{760B1A26-B0CF-491A-9930-9629E8E79938}" type="presParOf" srcId="{F07E3806-4F57-4590-89AE-BC098613EC99}" destId="{1A0C173B-2E9D-4E33-B06B-6E7DD8E0C16C}" srcOrd="13" destOrd="0" presId="urn:microsoft.com/office/officeart/2005/8/layout/list1"/>
    <dgm:cxn modelId="{8F3FB06E-7022-4A94-8087-B97717E569EE}" type="presParOf" srcId="{F07E3806-4F57-4590-89AE-BC098613EC99}" destId="{6BDE275C-C0C8-4E0E-A320-9B28D2D377B2}" srcOrd="14" destOrd="0" presId="urn:microsoft.com/office/officeart/2005/8/layout/list1"/>
    <dgm:cxn modelId="{6F168BFA-856E-414A-BE99-C6B4BCF49355}" type="presParOf" srcId="{F07E3806-4F57-4590-89AE-BC098613EC99}" destId="{31E2360A-343B-403A-A0D6-AD1FEFB2459F}" srcOrd="15" destOrd="0" presId="urn:microsoft.com/office/officeart/2005/8/layout/list1"/>
    <dgm:cxn modelId="{93B294B6-9956-484B-BACC-8F46A372AE84}" type="presParOf" srcId="{F07E3806-4F57-4590-89AE-BC098613EC99}" destId="{601516B9-337B-469E-8DBF-B85E2754276D}" srcOrd="16" destOrd="0" presId="urn:microsoft.com/office/officeart/2005/8/layout/list1"/>
    <dgm:cxn modelId="{7609CFF4-B65E-4FD8-89F9-6227BAAC6A5E}" type="presParOf" srcId="{601516B9-337B-469E-8DBF-B85E2754276D}" destId="{FFD8748F-7D61-4B59-B1AF-DDC2A34A7D94}" srcOrd="0" destOrd="0" presId="urn:microsoft.com/office/officeart/2005/8/layout/list1"/>
    <dgm:cxn modelId="{CBD39E9E-D65A-4815-949D-21C816208D04}" type="presParOf" srcId="{601516B9-337B-469E-8DBF-B85E2754276D}" destId="{6C6860EF-93BB-4B5C-A492-51E23E347E31}" srcOrd="1" destOrd="0" presId="urn:microsoft.com/office/officeart/2005/8/layout/list1"/>
    <dgm:cxn modelId="{D3B2FCFD-2485-4FFD-9EC3-8689281BA460}" type="presParOf" srcId="{F07E3806-4F57-4590-89AE-BC098613EC99}" destId="{5DC00317-D6A3-4E16-9246-EAACBD05481A}" srcOrd="17" destOrd="0" presId="urn:microsoft.com/office/officeart/2005/8/layout/list1"/>
    <dgm:cxn modelId="{D9DB2A13-EADF-47E9-8597-4842C9C2DD83}" type="presParOf" srcId="{F07E3806-4F57-4590-89AE-BC098613EC99}" destId="{ECC1E484-2DB7-4331-914B-E3054716EBC0}"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FCDE975-5B0F-48A5-9558-9514C734581C}" type="doc">
      <dgm:prSet loTypeId="urn:microsoft.com/office/officeart/2005/8/layout/vList5" loCatId="list" qsTypeId="urn:microsoft.com/office/officeart/2005/8/quickstyle/simple1" qsCatId="simple" csTypeId="urn:microsoft.com/office/officeart/2005/8/colors/colorful2" csCatId="colorful"/>
      <dgm:spPr/>
      <dgm:t>
        <a:bodyPr/>
        <a:lstStyle/>
        <a:p>
          <a:endParaRPr lang="fr-BE"/>
        </a:p>
      </dgm:t>
    </dgm:pt>
    <dgm:pt modelId="{C4A941E0-6748-4DE8-843E-64E348C0D4BC}">
      <dgm:prSet/>
      <dgm:spPr/>
      <dgm:t>
        <a:bodyPr/>
        <a:lstStyle/>
        <a:p>
          <a:pPr algn="ctr" rtl="0"/>
          <a:r>
            <a:rPr lang="fr-BE" b="0" i="0" u="none" baseline="0"/>
            <a:t>Autotest en ligne</a:t>
          </a:r>
          <a:endParaRPr lang="fr-BE"/>
        </a:p>
      </dgm:t>
    </dgm:pt>
    <dgm:pt modelId="{3568B6D5-3152-4182-99C4-3330BBB62B2B}" type="parTrans" cxnId="{37B92E66-F0DE-427C-A6AC-CAD331597728}">
      <dgm:prSet/>
      <dgm:spPr/>
      <dgm:t>
        <a:bodyPr/>
        <a:lstStyle/>
        <a:p>
          <a:endParaRPr lang="fr-BE"/>
        </a:p>
      </dgm:t>
    </dgm:pt>
    <dgm:pt modelId="{42063311-781E-4C59-BC82-1BEED01769C6}" type="sibTrans" cxnId="{37B92E66-F0DE-427C-A6AC-CAD331597728}">
      <dgm:prSet/>
      <dgm:spPr/>
      <dgm:t>
        <a:bodyPr/>
        <a:lstStyle/>
        <a:p>
          <a:endParaRPr lang="fr-BE"/>
        </a:p>
      </dgm:t>
    </dgm:pt>
    <dgm:pt modelId="{2C94AE7F-AD70-40E5-A5CD-8480BF9B3102}">
      <dgm:prSet/>
      <dgm:spPr/>
      <dgm:t>
        <a:bodyPr/>
        <a:lstStyle/>
        <a:p>
          <a:pPr algn="ctr" rtl="0"/>
          <a:r>
            <a:rPr lang="fr-BE" b="0" i="0" u="none" baseline="0"/>
            <a:t>Intervention minimale</a:t>
          </a:r>
          <a:endParaRPr lang="fr-BE"/>
        </a:p>
      </dgm:t>
    </dgm:pt>
    <dgm:pt modelId="{2156B781-C2EC-45B9-BC49-2EB02E8D7A0D}" type="parTrans" cxnId="{8146EF81-83C8-446E-87FE-37DF6439E627}">
      <dgm:prSet/>
      <dgm:spPr/>
      <dgm:t>
        <a:bodyPr/>
        <a:lstStyle/>
        <a:p>
          <a:endParaRPr lang="fr-BE"/>
        </a:p>
      </dgm:t>
    </dgm:pt>
    <dgm:pt modelId="{ADD4EEDC-FB18-479D-8693-33451B33769B}" type="sibTrans" cxnId="{8146EF81-83C8-446E-87FE-37DF6439E627}">
      <dgm:prSet/>
      <dgm:spPr/>
      <dgm:t>
        <a:bodyPr/>
        <a:lstStyle/>
        <a:p>
          <a:endParaRPr lang="fr-BE"/>
        </a:p>
      </dgm:t>
    </dgm:pt>
    <dgm:pt modelId="{6CB164E8-25CE-4DFE-BFC1-C9CB402D66C5}">
      <dgm:prSet custT="1"/>
      <dgm:spPr/>
      <dgm:t>
        <a:bodyPr/>
        <a:lstStyle/>
        <a:p>
          <a:pPr algn="ctr" rtl="0"/>
          <a:r>
            <a:rPr lang="fr-BE" sz="2800" b="0" i="0" u="none" baseline="0">
              <a:solidFill>
                <a:schemeClr val="tx1">
                  <a:lumMod val="65000"/>
                  <a:lumOff val="35000"/>
                </a:schemeClr>
              </a:solidFill>
            </a:rPr>
            <a:t>Lettre d’arrêt</a:t>
          </a:r>
          <a:endParaRPr lang="fr-BE" sz="2800" dirty="0">
            <a:solidFill>
              <a:schemeClr val="tx1">
                <a:lumMod val="65000"/>
                <a:lumOff val="35000"/>
              </a:schemeClr>
            </a:solidFill>
          </a:endParaRPr>
        </a:p>
      </dgm:t>
    </dgm:pt>
    <dgm:pt modelId="{C46E821C-29BB-4442-BB9D-3A4597BFBA2C}" type="parTrans" cxnId="{8CF27284-7114-41BE-8408-F2031963D525}">
      <dgm:prSet/>
      <dgm:spPr/>
      <dgm:t>
        <a:bodyPr/>
        <a:lstStyle/>
        <a:p>
          <a:endParaRPr lang="fr-BE"/>
        </a:p>
      </dgm:t>
    </dgm:pt>
    <dgm:pt modelId="{E58DCECF-5755-4EB0-BBCA-2CF9712D585E}" type="sibTrans" cxnId="{8CF27284-7114-41BE-8408-F2031963D525}">
      <dgm:prSet/>
      <dgm:spPr/>
      <dgm:t>
        <a:bodyPr/>
        <a:lstStyle/>
        <a:p>
          <a:endParaRPr lang="fr-BE"/>
        </a:p>
      </dgm:t>
    </dgm:pt>
    <dgm:pt modelId="{FE732F48-7A63-43EA-95A2-57FD8E269F83}">
      <dgm:prSet/>
      <dgm:spPr/>
      <dgm:t>
        <a:bodyPr/>
        <a:lstStyle/>
        <a:p>
          <a:pPr algn="ctr" rtl="0"/>
          <a:r>
            <a:rPr lang="fr-BE" b="0" i="0" u="none" baseline="0"/>
            <a:t>Dispense d’informations d’(auto)assistance</a:t>
          </a:r>
          <a:endParaRPr lang="fr-BE"/>
        </a:p>
      </dgm:t>
    </dgm:pt>
    <dgm:pt modelId="{AA74F636-84D8-4D15-8732-54A55534D02F}" type="parTrans" cxnId="{116C3DEB-5667-4EAA-891C-C5D78DBA9E1C}">
      <dgm:prSet/>
      <dgm:spPr/>
      <dgm:t>
        <a:bodyPr/>
        <a:lstStyle/>
        <a:p>
          <a:endParaRPr lang="fr-BE"/>
        </a:p>
      </dgm:t>
    </dgm:pt>
    <dgm:pt modelId="{164341EA-C266-4A35-B61D-884B334E294C}" type="sibTrans" cxnId="{116C3DEB-5667-4EAA-891C-C5D78DBA9E1C}">
      <dgm:prSet/>
      <dgm:spPr/>
      <dgm:t>
        <a:bodyPr/>
        <a:lstStyle/>
        <a:p>
          <a:endParaRPr lang="fr-BE"/>
        </a:p>
      </dgm:t>
    </dgm:pt>
    <dgm:pt modelId="{9FE1DAE0-45E5-45B3-9CD6-D00B3FD07923}">
      <dgm:prSet custT="1"/>
      <dgm:spPr/>
      <dgm:t>
        <a:bodyPr/>
        <a:lstStyle/>
        <a:p>
          <a:pPr algn="ctr" rtl="0"/>
          <a:r>
            <a:rPr lang="fr-BE" sz="2800" b="0" i="0" u="none" baseline="0">
              <a:solidFill>
                <a:schemeClr val="tx1">
                  <a:lumMod val="65000"/>
                  <a:lumOff val="35000"/>
                </a:schemeClr>
              </a:solidFill>
            </a:rPr>
            <a:t>Brochure relative à l’éducation</a:t>
          </a:r>
          <a:endParaRPr lang="fr-BE" sz="2800" dirty="0">
            <a:solidFill>
              <a:schemeClr val="tx1">
                <a:lumMod val="65000"/>
                <a:lumOff val="35000"/>
              </a:schemeClr>
            </a:solidFill>
          </a:endParaRPr>
        </a:p>
      </dgm:t>
    </dgm:pt>
    <dgm:pt modelId="{B6C1493D-0240-41F7-ABB2-98A59826AFEF}" type="parTrans" cxnId="{AEBF4C86-0223-448F-BC05-F3D804C4EF30}">
      <dgm:prSet/>
      <dgm:spPr/>
      <dgm:t>
        <a:bodyPr/>
        <a:lstStyle/>
        <a:p>
          <a:endParaRPr lang="fr-BE"/>
        </a:p>
      </dgm:t>
    </dgm:pt>
    <dgm:pt modelId="{3A18CC88-D216-4F7D-A43A-8BCBC1BA87C5}" type="sibTrans" cxnId="{AEBF4C86-0223-448F-BC05-F3D804C4EF30}">
      <dgm:prSet/>
      <dgm:spPr/>
      <dgm:t>
        <a:bodyPr/>
        <a:lstStyle/>
        <a:p>
          <a:endParaRPr lang="fr-BE"/>
        </a:p>
      </dgm:t>
    </dgm:pt>
    <dgm:pt modelId="{0FE2D17E-F343-40DA-9387-281DE981E8A5}">
      <dgm:prSet/>
      <dgm:spPr/>
      <dgm:t>
        <a:bodyPr/>
        <a:lstStyle/>
        <a:p>
          <a:pPr algn="ctr" rtl="0"/>
          <a:r>
            <a:rPr lang="fr-BE" b="0" i="0" u="none" baseline="0"/>
            <a:t>Réduction de dose (régulée)</a:t>
          </a:r>
          <a:endParaRPr lang="fr-BE"/>
        </a:p>
      </dgm:t>
    </dgm:pt>
    <dgm:pt modelId="{7142509B-F440-4A67-92F4-9ACB5D212F35}" type="parTrans" cxnId="{A2AE0ED2-5D28-4B5A-82DC-F12EB85F34EB}">
      <dgm:prSet/>
      <dgm:spPr/>
      <dgm:t>
        <a:bodyPr/>
        <a:lstStyle/>
        <a:p>
          <a:endParaRPr lang="fr-BE"/>
        </a:p>
      </dgm:t>
    </dgm:pt>
    <dgm:pt modelId="{3A42A459-A00B-4532-9EFC-6773E4C75086}" type="sibTrans" cxnId="{A2AE0ED2-5D28-4B5A-82DC-F12EB85F34EB}">
      <dgm:prSet/>
      <dgm:spPr/>
      <dgm:t>
        <a:bodyPr/>
        <a:lstStyle/>
        <a:p>
          <a:endParaRPr lang="fr-BE"/>
        </a:p>
      </dgm:t>
    </dgm:pt>
    <dgm:pt modelId="{EF89B6CC-0925-4CDF-B327-EBF5AD444071}">
      <dgm:prSet custT="1"/>
      <dgm:spPr/>
      <dgm:t>
        <a:bodyPr/>
        <a:lstStyle/>
        <a:p>
          <a:pPr algn="ctr" rtl="0"/>
          <a:r>
            <a:rPr lang="fr-BE" sz="2800" b="0" i="0" u="none" baseline="0">
              <a:solidFill>
                <a:schemeClr val="tx1">
                  <a:lumMod val="65000"/>
                  <a:lumOff val="35000"/>
                </a:schemeClr>
              </a:solidFill>
            </a:rPr>
            <a:t>Schéma d’arrêt progressif</a:t>
          </a:r>
          <a:endParaRPr lang="fr-BE" sz="2800" dirty="0">
            <a:solidFill>
              <a:schemeClr val="tx1">
                <a:lumMod val="65000"/>
                <a:lumOff val="35000"/>
              </a:schemeClr>
            </a:solidFill>
          </a:endParaRPr>
        </a:p>
      </dgm:t>
    </dgm:pt>
    <dgm:pt modelId="{25E98DD2-19BF-4ABA-8E58-F5D99AB71625}" type="parTrans" cxnId="{6E64D4AE-2655-47AE-BA25-B36343BBED85}">
      <dgm:prSet/>
      <dgm:spPr/>
      <dgm:t>
        <a:bodyPr/>
        <a:lstStyle/>
        <a:p>
          <a:endParaRPr lang="fr-BE"/>
        </a:p>
      </dgm:t>
    </dgm:pt>
    <dgm:pt modelId="{33C0A299-16C6-42A3-B803-74E55C9C227B}" type="sibTrans" cxnId="{6E64D4AE-2655-47AE-BA25-B36343BBED85}">
      <dgm:prSet/>
      <dgm:spPr/>
      <dgm:t>
        <a:bodyPr/>
        <a:lstStyle/>
        <a:p>
          <a:endParaRPr lang="fr-BE"/>
        </a:p>
      </dgm:t>
    </dgm:pt>
    <dgm:pt modelId="{EF892395-3D80-48A0-A9A5-A90DDC1CA6F4}">
      <dgm:prSet/>
      <dgm:spPr/>
      <dgm:t>
        <a:bodyPr/>
        <a:lstStyle/>
        <a:p>
          <a:pPr algn="ctr" rtl="0"/>
          <a:r>
            <a:rPr lang="fr-BE" b="0" i="0" u="none" baseline="0"/>
            <a:t>Référence aux centres spécialisés</a:t>
          </a:r>
          <a:endParaRPr lang="fr-BE"/>
        </a:p>
      </dgm:t>
    </dgm:pt>
    <dgm:pt modelId="{890C956C-541D-4E29-BF12-87DFE8CDE7FE}" type="parTrans" cxnId="{381D7817-B5B9-47ED-A366-56933EAAB317}">
      <dgm:prSet/>
      <dgm:spPr/>
      <dgm:t>
        <a:bodyPr/>
        <a:lstStyle/>
        <a:p>
          <a:endParaRPr lang="fr-BE"/>
        </a:p>
      </dgm:t>
    </dgm:pt>
    <dgm:pt modelId="{D7EE22CC-E2D6-43D6-BB12-11D42F9EE05F}" type="sibTrans" cxnId="{381D7817-B5B9-47ED-A366-56933EAAB317}">
      <dgm:prSet/>
      <dgm:spPr/>
      <dgm:t>
        <a:bodyPr/>
        <a:lstStyle/>
        <a:p>
          <a:endParaRPr lang="fr-BE"/>
        </a:p>
      </dgm:t>
    </dgm:pt>
    <dgm:pt modelId="{D2D6B815-8728-4EDB-82DE-334348157415}" type="pres">
      <dgm:prSet presAssocID="{AFCDE975-5B0F-48A5-9558-9514C734581C}" presName="Name0" presStyleCnt="0">
        <dgm:presLayoutVars>
          <dgm:dir/>
          <dgm:animLvl val="lvl"/>
          <dgm:resizeHandles val="exact"/>
        </dgm:presLayoutVars>
      </dgm:prSet>
      <dgm:spPr/>
      <dgm:t>
        <a:bodyPr/>
        <a:lstStyle/>
        <a:p>
          <a:endParaRPr lang="nl-NL"/>
        </a:p>
      </dgm:t>
    </dgm:pt>
    <dgm:pt modelId="{18BD30E3-53E4-43A8-A42F-2E96E751511F}" type="pres">
      <dgm:prSet presAssocID="{C4A941E0-6748-4DE8-843E-64E348C0D4BC}" presName="linNode" presStyleCnt="0"/>
      <dgm:spPr/>
    </dgm:pt>
    <dgm:pt modelId="{A091E3A7-EE63-4ECC-A200-93687AAC989A}" type="pres">
      <dgm:prSet presAssocID="{C4A941E0-6748-4DE8-843E-64E348C0D4BC}" presName="parentText" presStyleLbl="node1" presStyleIdx="0" presStyleCnt="5">
        <dgm:presLayoutVars>
          <dgm:chMax val="1"/>
          <dgm:bulletEnabled val="1"/>
        </dgm:presLayoutVars>
      </dgm:prSet>
      <dgm:spPr/>
      <dgm:t>
        <a:bodyPr/>
        <a:lstStyle/>
        <a:p>
          <a:endParaRPr lang="nl-NL"/>
        </a:p>
      </dgm:t>
    </dgm:pt>
    <dgm:pt modelId="{1212EC66-DED5-41C7-BD7F-1EA4729378F8}" type="pres">
      <dgm:prSet presAssocID="{42063311-781E-4C59-BC82-1BEED01769C6}" presName="sp" presStyleCnt="0"/>
      <dgm:spPr/>
    </dgm:pt>
    <dgm:pt modelId="{62202B58-2A02-4C9B-9440-C3E21A853453}" type="pres">
      <dgm:prSet presAssocID="{2C94AE7F-AD70-40E5-A5CD-8480BF9B3102}" presName="linNode" presStyleCnt="0"/>
      <dgm:spPr/>
    </dgm:pt>
    <dgm:pt modelId="{B2C45E24-FA92-4422-B6E4-0657339EB706}" type="pres">
      <dgm:prSet presAssocID="{2C94AE7F-AD70-40E5-A5CD-8480BF9B3102}" presName="parentText" presStyleLbl="node1" presStyleIdx="1" presStyleCnt="5">
        <dgm:presLayoutVars>
          <dgm:chMax val="1"/>
          <dgm:bulletEnabled val="1"/>
        </dgm:presLayoutVars>
      </dgm:prSet>
      <dgm:spPr/>
      <dgm:t>
        <a:bodyPr/>
        <a:lstStyle/>
        <a:p>
          <a:endParaRPr lang="nl-NL"/>
        </a:p>
      </dgm:t>
    </dgm:pt>
    <dgm:pt modelId="{8C0F3C2E-7CEA-4599-B98F-31BFD3C59F96}" type="pres">
      <dgm:prSet presAssocID="{2C94AE7F-AD70-40E5-A5CD-8480BF9B3102}" presName="descendantText" presStyleLbl="alignAccFollowNode1" presStyleIdx="0" presStyleCnt="3">
        <dgm:presLayoutVars>
          <dgm:bulletEnabled val="1"/>
        </dgm:presLayoutVars>
      </dgm:prSet>
      <dgm:spPr/>
      <dgm:t>
        <a:bodyPr/>
        <a:lstStyle/>
        <a:p>
          <a:endParaRPr lang="nl-NL"/>
        </a:p>
      </dgm:t>
    </dgm:pt>
    <dgm:pt modelId="{B34F0E2B-3197-4DDA-8AB2-E5C9FC96973A}" type="pres">
      <dgm:prSet presAssocID="{ADD4EEDC-FB18-479D-8693-33451B33769B}" presName="sp" presStyleCnt="0"/>
      <dgm:spPr/>
    </dgm:pt>
    <dgm:pt modelId="{3F237944-CDBB-4808-9A50-09976C98F3CC}" type="pres">
      <dgm:prSet presAssocID="{FE732F48-7A63-43EA-95A2-57FD8E269F83}" presName="linNode" presStyleCnt="0"/>
      <dgm:spPr/>
    </dgm:pt>
    <dgm:pt modelId="{78D63F9F-C67C-489B-9B7F-C833AFCC7A20}" type="pres">
      <dgm:prSet presAssocID="{FE732F48-7A63-43EA-95A2-57FD8E269F83}" presName="parentText" presStyleLbl="node1" presStyleIdx="2" presStyleCnt="5">
        <dgm:presLayoutVars>
          <dgm:chMax val="1"/>
          <dgm:bulletEnabled val="1"/>
        </dgm:presLayoutVars>
      </dgm:prSet>
      <dgm:spPr/>
      <dgm:t>
        <a:bodyPr/>
        <a:lstStyle/>
        <a:p>
          <a:endParaRPr lang="nl-NL"/>
        </a:p>
      </dgm:t>
    </dgm:pt>
    <dgm:pt modelId="{B787B91C-6120-4C9B-8362-34B55476E92C}" type="pres">
      <dgm:prSet presAssocID="{FE732F48-7A63-43EA-95A2-57FD8E269F83}" presName="descendantText" presStyleLbl="alignAccFollowNode1" presStyleIdx="1" presStyleCnt="3">
        <dgm:presLayoutVars>
          <dgm:bulletEnabled val="1"/>
        </dgm:presLayoutVars>
      </dgm:prSet>
      <dgm:spPr/>
      <dgm:t>
        <a:bodyPr/>
        <a:lstStyle/>
        <a:p>
          <a:endParaRPr lang="nl-NL"/>
        </a:p>
      </dgm:t>
    </dgm:pt>
    <dgm:pt modelId="{6DB0A5F0-B713-4EB4-B8A9-F566AC61AF01}" type="pres">
      <dgm:prSet presAssocID="{164341EA-C266-4A35-B61D-884B334E294C}" presName="sp" presStyleCnt="0"/>
      <dgm:spPr/>
    </dgm:pt>
    <dgm:pt modelId="{B6A5C2EB-B965-4671-90FB-475329A72E07}" type="pres">
      <dgm:prSet presAssocID="{0FE2D17E-F343-40DA-9387-281DE981E8A5}" presName="linNode" presStyleCnt="0"/>
      <dgm:spPr/>
    </dgm:pt>
    <dgm:pt modelId="{7BB3FB9A-9D07-41C7-9B14-46C85FA8940B}" type="pres">
      <dgm:prSet presAssocID="{0FE2D17E-F343-40DA-9387-281DE981E8A5}" presName="parentText" presStyleLbl="node1" presStyleIdx="3" presStyleCnt="5">
        <dgm:presLayoutVars>
          <dgm:chMax val="1"/>
          <dgm:bulletEnabled val="1"/>
        </dgm:presLayoutVars>
      </dgm:prSet>
      <dgm:spPr/>
      <dgm:t>
        <a:bodyPr/>
        <a:lstStyle/>
        <a:p>
          <a:endParaRPr lang="nl-NL"/>
        </a:p>
      </dgm:t>
    </dgm:pt>
    <dgm:pt modelId="{C4011B49-D485-4EF2-BB5E-02BFC8F9FF53}" type="pres">
      <dgm:prSet presAssocID="{0FE2D17E-F343-40DA-9387-281DE981E8A5}" presName="descendantText" presStyleLbl="alignAccFollowNode1" presStyleIdx="2" presStyleCnt="3">
        <dgm:presLayoutVars>
          <dgm:bulletEnabled val="1"/>
        </dgm:presLayoutVars>
      </dgm:prSet>
      <dgm:spPr/>
      <dgm:t>
        <a:bodyPr/>
        <a:lstStyle/>
        <a:p>
          <a:endParaRPr lang="nl-NL"/>
        </a:p>
      </dgm:t>
    </dgm:pt>
    <dgm:pt modelId="{80407179-B441-43F8-B18A-5727D8D0C407}" type="pres">
      <dgm:prSet presAssocID="{3A42A459-A00B-4532-9EFC-6773E4C75086}" presName="sp" presStyleCnt="0"/>
      <dgm:spPr/>
    </dgm:pt>
    <dgm:pt modelId="{EE3F5F37-BAA5-493B-9B96-2B4BF8AF8269}" type="pres">
      <dgm:prSet presAssocID="{EF892395-3D80-48A0-A9A5-A90DDC1CA6F4}" presName="linNode" presStyleCnt="0"/>
      <dgm:spPr/>
    </dgm:pt>
    <dgm:pt modelId="{B59511EF-C0FB-4FF4-9DFA-56700D36B9DC}" type="pres">
      <dgm:prSet presAssocID="{EF892395-3D80-48A0-A9A5-A90DDC1CA6F4}" presName="parentText" presStyleLbl="node1" presStyleIdx="4" presStyleCnt="5">
        <dgm:presLayoutVars>
          <dgm:chMax val="1"/>
          <dgm:bulletEnabled val="1"/>
        </dgm:presLayoutVars>
      </dgm:prSet>
      <dgm:spPr/>
      <dgm:t>
        <a:bodyPr/>
        <a:lstStyle/>
        <a:p>
          <a:endParaRPr lang="nl-NL"/>
        </a:p>
      </dgm:t>
    </dgm:pt>
  </dgm:ptLst>
  <dgm:cxnLst>
    <dgm:cxn modelId="{C37519EF-EF4B-4044-82A4-761F6DCE3FF1}" type="presOf" srcId="{FE732F48-7A63-43EA-95A2-57FD8E269F83}" destId="{78D63F9F-C67C-489B-9B7F-C833AFCC7A20}" srcOrd="0" destOrd="0" presId="urn:microsoft.com/office/officeart/2005/8/layout/vList5"/>
    <dgm:cxn modelId="{6E64D4AE-2655-47AE-BA25-B36343BBED85}" srcId="{0FE2D17E-F343-40DA-9387-281DE981E8A5}" destId="{EF89B6CC-0925-4CDF-B327-EBF5AD444071}" srcOrd="0" destOrd="0" parTransId="{25E98DD2-19BF-4ABA-8E58-F5D99AB71625}" sibTransId="{33C0A299-16C6-42A3-B803-74E55C9C227B}"/>
    <dgm:cxn modelId="{2F30B7A9-0998-47C0-902A-168E7BC4CB98}" type="presOf" srcId="{EF892395-3D80-48A0-A9A5-A90DDC1CA6F4}" destId="{B59511EF-C0FB-4FF4-9DFA-56700D36B9DC}" srcOrd="0" destOrd="0" presId="urn:microsoft.com/office/officeart/2005/8/layout/vList5"/>
    <dgm:cxn modelId="{5AA56FA1-702D-46DB-80FA-E9061CED3EB2}" type="presOf" srcId="{AFCDE975-5B0F-48A5-9558-9514C734581C}" destId="{D2D6B815-8728-4EDB-82DE-334348157415}" srcOrd="0" destOrd="0" presId="urn:microsoft.com/office/officeart/2005/8/layout/vList5"/>
    <dgm:cxn modelId="{37B92E66-F0DE-427C-A6AC-CAD331597728}" srcId="{AFCDE975-5B0F-48A5-9558-9514C734581C}" destId="{C4A941E0-6748-4DE8-843E-64E348C0D4BC}" srcOrd="0" destOrd="0" parTransId="{3568B6D5-3152-4182-99C4-3330BBB62B2B}" sibTransId="{42063311-781E-4C59-BC82-1BEED01769C6}"/>
    <dgm:cxn modelId="{2FDA2CF6-F91D-4CB7-896B-A32D3B108C74}" type="presOf" srcId="{2C94AE7F-AD70-40E5-A5CD-8480BF9B3102}" destId="{B2C45E24-FA92-4422-B6E4-0657339EB706}" srcOrd="0" destOrd="0" presId="urn:microsoft.com/office/officeart/2005/8/layout/vList5"/>
    <dgm:cxn modelId="{8CF27284-7114-41BE-8408-F2031963D525}" srcId="{2C94AE7F-AD70-40E5-A5CD-8480BF9B3102}" destId="{6CB164E8-25CE-4DFE-BFC1-C9CB402D66C5}" srcOrd="0" destOrd="0" parTransId="{C46E821C-29BB-4442-BB9D-3A4597BFBA2C}" sibTransId="{E58DCECF-5755-4EB0-BBCA-2CF9712D585E}"/>
    <dgm:cxn modelId="{381D7817-B5B9-47ED-A366-56933EAAB317}" srcId="{AFCDE975-5B0F-48A5-9558-9514C734581C}" destId="{EF892395-3D80-48A0-A9A5-A90DDC1CA6F4}" srcOrd="4" destOrd="0" parTransId="{890C956C-541D-4E29-BF12-87DFE8CDE7FE}" sibTransId="{D7EE22CC-E2D6-43D6-BB12-11D42F9EE05F}"/>
    <dgm:cxn modelId="{A2AE0ED2-5D28-4B5A-82DC-F12EB85F34EB}" srcId="{AFCDE975-5B0F-48A5-9558-9514C734581C}" destId="{0FE2D17E-F343-40DA-9387-281DE981E8A5}" srcOrd="3" destOrd="0" parTransId="{7142509B-F440-4A67-92F4-9ACB5D212F35}" sibTransId="{3A42A459-A00B-4532-9EFC-6773E4C75086}"/>
    <dgm:cxn modelId="{3637741B-1E04-4F10-BC4E-B96B39B4CB0F}" type="presOf" srcId="{C4A941E0-6748-4DE8-843E-64E348C0D4BC}" destId="{A091E3A7-EE63-4ECC-A200-93687AAC989A}" srcOrd="0" destOrd="0" presId="urn:microsoft.com/office/officeart/2005/8/layout/vList5"/>
    <dgm:cxn modelId="{8146EF81-83C8-446E-87FE-37DF6439E627}" srcId="{AFCDE975-5B0F-48A5-9558-9514C734581C}" destId="{2C94AE7F-AD70-40E5-A5CD-8480BF9B3102}" srcOrd="1" destOrd="0" parTransId="{2156B781-C2EC-45B9-BC49-2EB02E8D7A0D}" sibTransId="{ADD4EEDC-FB18-479D-8693-33451B33769B}"/>
    <dgm:cxn modelId="{20644914-3F76-4B3F-8DB3-071FBE26F975}" type="presOf" srcId="{6CB164E8-25CE-4DFE-BFC1-C9CB402D66C5}" destId="{8C0F3C2E-7CEA-4599-B98F-31BFD3C59F96}" srcOrd="0" destOrd="0" presId="urn:microsoft.com/office/officeart/2005/8/layout/vList5"/>
    <dgm:cxn modelId="{116C3DEB-5667-4EAA-891C-C5D78DBA9E1C}" srcId="{AFCDE975-5B0F-48A5-9558-9514C734581C}" destId="{FE732F48-7A63-43EA-95A2-57FD8E269F83}" srcOrd="2" destOrd="0" parTransId="{AA74F636-84D8-4D15-8732-54A55534D02F}" sibTransId="{164341EA-C266-4A35-B61D-884B334E294C}"/>
    <dgm:cxn modelId="{08262D46-6DAC-4979-86AC-396F36D66906}" type="presOf" srcId="{EF89B6CC-0925-4CDF-B327-EBF5AD444071}" destId="{C4011B49-D485-4EF2-BB5E-02BFC8F9FF53}" srcOrd="0" destOrd="0" presId="urn:microsoft.com/office/officeart/2005/8/layout/vList5"/>
    <dgm:cxn modelId="{2E34A04E-6459-4944-90F5-5820A7CFE18C}" type="presOf" srcId="{9FE1DAE0-45E5-45B3-9CD6-D00B3FD07923}" destId="{B787B91C-6120-4C9B-8362-34B55476E92C}" srcOrd="0" destOrd="0" presId="urn:microsoft.com/office/officeart/2005/8/layout/vList5"/>
    <dgm:cxn modelId="{671C84F0-280D-46D9-BE9F-5CC2899E1ABB}" type="presOf" srcId="{0FE2D17E-F343-40DA-9387-281DE981E8A5}" destId="{7BB3FB9A-9D07-41C7-9B14-46C85FA8940B}" srcOrd="0" destOrd="0" presId="urn:microsoft.com/office/officeart/2005/8/layout/vList5"/>
    <dgm:cxn modelId="{AEBF4C86-0223-448F-BC05-F3D804C4EF30}" srcId="{FE732F48-7A63-43EA-95A2-57FD8E269F83}" destId="{9FE1DAE0-45E5-45B3-9CD6-D00B3FD07923}" srcOrd="0" destOrd="0" parTransId="{B6C1493D-0240-41F7-ABB2-98A59826AFEF}" sibTransId="{3A18CC88-D216-4F7D-A43A-8BCBC1BA87C5}"/>
    <dgm:cxn modelId="{E07B5720-C943-42DD-8C43-B1C0D121D4EE}" type="presParOf" srcId="{D2D6B815-8728-4EDB-82DE-334348157415}" destId="{18BD30E3-53E4-43A8-A42F-2E96E751511F}" srcOrd="0" destOrd="0" presId="urn:microsoft.com/office/officeart/2005/8/layout/vList5"/>
    <dgm:cxn modelId="{333BD82F-DAB8-416C-B0BB-54AF1C3736AF}" type="presParOf" srcId="{18BD30E3-53E4-43A8-A42F-2E96E751511F}" destId="{A091E3A7-EE63-4ECC-A200-93687AAC989A}" srcOrd="0" destOrd="0" presId="urn:microsoft.com/office/officeart/2005/8/layout/vList5"/>
    <dgm:cxn modelId="{10B2E673-0ADD-48EE-B695-15DE026F3CD1}" type="presParOf" srcId="{D2D6B815-8728-4EDB-82DE-334348157415}" destId="{1212EC66-DED5-41C7-BD7F-1EA4729378F8}" srcOrd="1" destOrd="0" presId="urn:microsoft.com/office/officeart/2005/8/layout/vList5"/>
    <dgm:cxn modelId="{B5B57903-CF8A-45D6-850B-8878EEA37F41}" type="presParOf" srcId="{D2D6B815-8728-4EDB-82DE-334348157415}" destId="{62202B58-2A02-4C9B-9440-C3E21A853453}" srcOrd="2" destOrd="0" presId="urn:microsoft.com/office/officeart/2005/8/layout/vList5"/>
    <dgm:cxn modelId="{28481375-BD4E-406B-8BDE-91B16B01460F}" type="presParOf" srcId="{62202B58-2A02-4C9B-9440-C3E21A853453}" destId="{B2C45E24-FA92-4422-B6E4-0657339EB706}" srcOrd="0" destOrd="0" presId="urn:microsoft.com/office/officeart/2005/8/layout/vList5"/>
    <dgm:cxn modelId="{EA95DE21-5AAC-4AB5-B634-F6247A90FCC2}" type="presParOf" srcId="{62202B58-2A02-4C9B-9440-C3E21A853453}" destId="{8C0F3C2E-7CEA-4599-B98F-31BFD3C59F96}" srcOrd="1" destOrd="0" presId="urn:microsoft.com/office/officeart/2005/8/layout/vList5"/>
    <dgm:cxn modelId="{EBADC2F7-2EF7-4C87-AD31-6F6F11732065}" type="presParOf" srcId="{D2D6B815-8728-4EDB-82DE-334348157415}" destId="{B34F0E2B-3197-4DDA-8AB2-E5C9FC96973A}" srcOrd="3" destOrd="0" presId="urn:microsoft.com/office/officeart/2005/8/layout/vList5"/>
    <dgm:cxn modelId="{C89E03FC-B7D0-48A7-9D4D-2D3FF114393F}" type="presParOf" srcId="{D2D6B815-8728-4EDB-82DE-334348157415}" destId="{3F237944-CDBB-4808-9A50-09976C98F3CC}" srcOrd="4" destOrd="0" presId="urn:microsoft.com/office/officeart/2005/8/layout/vList5"/>
    <dgm:cxn modelId="{1004F2F4-F6BE-4BAF-BD4F-3F77A7F3B69A}" type="presParOf" srcId="{3F237944-CDBB-4808-9A50-09976C98F3CC}" destId="{78D63F9F-C67C-489B-9B7F-C833AFCC7A20}" srcOrd="0" destOrd="0" presId="urn:microsoft.com/office/officeart/2005/8/layout/vList5"/>
    <dgm:cxn modelId="{679983D6-BC52-4E7C-8C84-FB6C8AF934F8}" type="presParOf" srcId="{3F237944-CDBB-4808-9A50-09976C98F3CC}" destId="{B787B91C-6120-4C9B-8362-34B55476E92C}" srcOrd="1" destOrd="0" presId="urn:microsoft.com/office/officeart/2005/8/layout/vList5"/>
    <dgm:cxn modelId="{A3D426D6-A631-44F9-A66A-3CCB232FE038}" type="presParOf" srcId="{D2D6B815-8728-4EDB-82DE-334348157415}" destId="{6DB0A5F0-B713-4EB4-B8A9-F566AC61AF01}" srcOrd="5" destOrd="0" presId="urn:microsoft.com/office/officeart/2005/8/layout/vList5"/>
    <dgm:cxn modelId="{40C8C08D-81A9-4026-845E-99E0BF238C7A}" type="presParOf" srcId="{D2D6B815-8728-4EDB-82DE-334348157415}" destId="{B6A5C2EB-B965-4671-90FB-475329A72E07}" srcOrd="6" destOrd="0" presId="urn:microsoft.com/office/officeart/2005/8/layout/vList5"/>
    <dgm:cxn modelId="{01A42196-BF17-4C53-AD7D-0EB326724EEF}" type="presParOf" srcId="{B6A5C2EB-B965-4671-90FB-475329A72E07}" destId="{7BB3FB9A-9D07-41C7-9B14-46C85FA8940B}" srcOrd="0" destOrd="0" presId="urn:microsoft.com/office/officeart/2005/8/layout/vList5"/>
    <dgm:cxn modelId="{ED1275E2-99D9-4094-861E-B11E21E8A5C3}" type="presParOf" srcId="{B6A5C2EB-B965-4671-90FB-475329A72E07}" destId="{C4011B49-D485-4EF2-BB5E-02BFC8F9FF53}" srcOrd="1" destOrd="0" presId="urn:microsoft.com/office/officeart/2005/8/layout/vList5"/>
    <dgm:cxn modelId="{84143372-4EBF-4EA8-9C88-6DD527589342}" type="presParOf" srcId="{D2D6B815-8728-4EDB-82DE-334348157415}" destId="{80407179-B441-43F8-B18A-5727D8D0C407}" srcOrd="7" destOrd="0" presId="urn:microsoft.com/office/officeart/2005/8/layout/vList5"/>
    <dgm:cxn modelId="{CF640E8A-1ED8-4815-97C5-B0F352B201A0}" type="presParOf" srcId="{D2D6B815-8728-4EDB-82DE-334348157415}" destId="{EE3F5F37-BAA5-493B-9B96-2B4BF8AF8269}" srcOrd="8" destOrd="0" presId="urn:microsoft.com/office/officeart/2005/8/layout/vList5"/>
    <dgm:cxn modelId="{CE673932-C6F9-4FF8-9230-F2354369320C}" type="presParOf" srcId="{EE3F5F37-BAA5-493B-9B96-2B4BF8AF8269}" destId="{B59511EF-C0FB-4FF4-9DFA-56700D36B9DC}"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E70D868-A700-4E97-9DF0-1EEB6FD72EA7}"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fr-BE"/>
        </a:p>
      </dgm:t>
    </dgm:pt>
    <dgm:pt modelId="{D7DC26BE-4467-4504-8A77-796B4679E561}">
      <dgm:prSet/>
      <dgm:spPr/>
      <dgm:t>
        <a:bodyPr/>
        <a:lstStyle/>
        <a:p>
          <a:pPr algn="ctr" rtl="0"/>
          <a:r>
            <a:rPr lang="fr-BE" b="0" i="0" u="none" baseline="0"/>
            <a:t>Étape 1 : Sélection des patients</a:t>
          </a:r>
          <a:endParaRPr lang="fr-BE" dirty="0"/>
        </a:p>
      </dgm:t>
    </dgm:pt>
    <dgm:pt modelId="{4A83CA67-5112-4AB7-BA5B-8DF05AA04799}" type="parTrans" cxnId="{448D0F3B-6392-431D-BE86-E81E972379DA}">
      <dgm:prSet/>
      <dgm:spPr/>
      <dgm:t>
        <a:bodyPr/>
        <a:lstStyle/>
        <a:p>
          <a:endParaRPr lang="fr-BE"/>
        </a:p>
      </dgm:t>
    </dgm:pt>
    <dgm:pt modelId="{637BC4BC-470D-4279-BDF6-3F4F0733E78B}" type="sibTrans" cxnId="{448D0F3B-6392-431D-BE86-E81E972379DA}">
      <dgm:prSet/>
      <dgm:spPr/>
      <dgm:t>
        <a:bodyPr/>
        <a:lstStyle/>
        <a:p>
          <a:endParaRPr lang="fr-BE"/>
        </a:p>
      </dgm:t>
    </dgm:pt>
    <dgm:pt modelId="{127722DE-08D8-4195-8D22-159AF226BB8C}">
      <dgm:prSet/>
      <dgm:spPr/>
      <dgm:t>
        <a:bodyPr/>
        <a:lstStyle/>
        <a:p>
          <a:pPr algn="ctr" rtl="0"/>
          <a:r>
            <a:rPr lang="fr-BE" b="0" i="0" u="none" baseline="0"/>
            <a:t>Étape 2 : Screening des patients</a:t>
          </a:r>
          <a:endParaRPr lang="fr-BE" dirty="0"/>
        </a:p>
      </dgm:t>
    </dgm:pt>
    <dgm:pt modelId="{F570963D-AA8A-4B0F-BC44-6BC4D10E7E4E}" type="parTrans" cxnId="{7F6C4732-6AA3-4B57-A9E3-B05C86D858DE}">
      <dgm:prSet/>
      <dgm:spPr/>
      <dgm:t>
        <a:bodyPr/>
        <a:lstStyle/>
        <a:p>
          <a:endParaRPr lang="fr-BE"/>
        </a:p>
      </dgm:t>
    </dgm:pt>
    <dgm:pt modelId="{0D4EAD65-4203-436C-ADE5-3F1BFBDDD3AF}" type="sibTrans" cxnId="{7F6C4732-6AA3-4B57-A9E3-B05C86D858DE}">
      <dgm:prSet/>
      <dgm:spPr/>
      <dgm:t>
        <a:bodyPr/>
        <a:lstStyle/>
        <a:p>
          <a:endParaRPr lang="fr-BE"/>
        </a:p>
      </dgm:t>
    </dgm:pt>
    <dgm:pt modelId="{DF5AB8E5-A22B-48F0-88CB-339136CA1843}">
      <dgm:prSet/>
      <dgm:spPr/>
      <dgm:t>
        <a:bodyPr/>
        <a:lstStyle/>
        <a:p>
          <a:pPr algn="ctr" rtl="0"/>
          <a:r>
            <a:rPr lang="fr-BE" b="0" i="0" u="none" baseline="0"/>
            <a:t>Étape 3 : Envoi de la lettre d’arrêt</a:t>
          </a:r>
          <a:endParaRPr lang="fr-BE" dirty="0"/>
        </a:p>
      </dgm:t>
    </dgm:pt>
    <dgm:pt modelId="{94C405A9-88DB-496D-ACD0-1B1FF3472A9F}" type="parTrans" cxnId="{62A3F862-04CF-4636-B32F-6078E5A7B2D0}">
      <dgm:prSet/>
      <dgm:spPr/>
      <dgm:t>
        <a:bodyPr/>
        <a:lstStyle/>
        <a:p>
          <a:endParaRPr lang="fr-BE"/>
        </a:p>
      </dgm:t>
    </dgm:pt>
    <dgm:pt modelId="{250A2D2B-03B0-4BEF-BC3A-E9DD42E2957A}" type="sibTrans" cxnId="{62A3F862-04CF-4636-B32F-6078E5A7B2D0}">
      <dgm:prSet/>
      <dgm:spPr/>
      <dgm:t>
        <a:bodyPr/>
        <a:lstStyle/>
        <a:p>
          <a:endParaRPr lang="fr-BE"/>
        </a:p>
      </dgm:t>
    </dgm:pt>
    <dgm:pt modelId="{090F01A7-6326-40CC-A982-8DD4BBF4879D}">
      <dgm:prSet/>
      <dgm:spPr/>
      <dgm:t>
        <a:bodyPr/>
        <a:lstStyle/>
        <a:p>
          <a:pPr algn="ctr" rtl="0"/>
          <a:r>
            <a:rPr lang="fr-BE" b="0" i="0" u="none" baseline="0"/>
            <a:t>Étape 4 : Inviter à un entretien de suivi</a:t>
          </a:r>
          <a:endParaRPr lang="fr-BE" dirty="0"/>
        </a:p>
      </dgm:t>
    </dgm:pt>
    <dgm:pt modelId="{A8C126CA-A45A-4AD3-AFE8-E4A2C553F71F}" type="parTrans" cxnId="{4EFE54EB-240A-43E0-85C1-822E4FFD7A6A}">
      <dgm:prSet/>
      <dgm:spPr/>
      <dgm:t>
        <a:bodyPr/>
        <a:lstStyle/>
        <a:p>
          <a:endParaRPr lang="fr-BE"/>
        </a:p>
      </dgm:t>
    </dgm:pt>
    <dgm:pt modelId="{8B77382C-A2E4-43CF-9B66-2CD4374B9C0B}" type="sibTrans" cxnId="{4EFE54EB-240A-43E0-85C1-822E4FFD7A6A}">
      <dgm:prSet/>
      <dgm:spPr/>
      <dgm:t>
        <a:bodyPr/>
        <a:lstStyle/>
        <a:p>
          <a:endParaRPr lang="fr-BE"/>
        </a:p>
      </dgm:t>
    </dgm:pt>
    <dgm:pt modelId="{53FAE434-5D29-458E-B8D8-DE936A1F247F}">
      <dgm:prSet/>
      <dgm:spPr/>
      <dgm:t>
        <a:bodyPr/>
        <a:lstStyle/>
        <a:p>
          <a:pPr algn="ctr" rtl="0"/>
          <a:r>
            <a:rPr lang="fr-BE" b="0" i="0" u="none" baseline="0"/>
            <a:t>Étape 5 : Mener un entretien de suivi et, si nécessaire, prendre des mesures</a:t>
          </a:r>
          <a:endParaRPr lang="fr-BE" dirty="0"/>
        </a:p>
      </dgm:t>
    </dgm:pt>
    <dgm:pt modelId="{0A2B63F4-BE4A-4E06-8F3D-B25A7887ADE9}" type="parTrans" cxnId="{D59F0B9C-A805-448E-A63D-7CC1B77AC379}">
      <dgm:prSet/>
      <dgm:spPr/>
      <dgm:t>
        <a:bodyPr/>
        <a:lstStyle/>
        <a:p>
          <a:endParaRPr lang="fr-BE"/>
        </a:p>
      </dgm:t>
    </dgm:pt>
    <dgm:pt modelId="{1694BE2D-ABA9-42C5-B861-4DCBB328EED1}" type="sibTrans" cxnId="{D59F0B9C-A805-448E-A63D-7CC1B77AC379}">
      <dgm:prSet/>
      <dgm:spPr/>
      <dgm:t>
        <a:bodyPr/>
        <a:lstStyle/>
        <a:p>
          <a:endParaRPr lang="fr-BE"/>
        </a:p>
      </dgm:t>
    </dgm:pt>
    <dgm:pt modelId="{EA585F5B-E34A-4FAF-ADE2-A43C0AB54F7C}">
      <dgm:prSet/>
      <dgm:spPr/>
      <dgm:t>
        <a:bodyPr/>
        <a:lstStyle/>
        <a:p>
          <a:pPr algn="ctr" rtl="0"/>
          <a:r>
            <a:rPr lang="fr-BE" b="0" i="0" u="none" baseline="0"/>
            <a:t>Étape 6 : Communication avec les autres fournisseurs de soins concernés</a:t>
          </a:r>
          <a:endParaRPr lang="fr-BE" dirty="0"/>
        </a:p>
      </dgm:t>
    </dgm:pt>
    <dgm:pt modelId="{A1B8B469-81DA-4C08-B5D0-0171A24277F4}" type="parTrans" cxnId="{A95F968F-54A9-4EAD-94A9-E624192EE170}">
      <dgm:prSet/>
      <dgm:spPr/>
      <dgm:t>
        <a:bodyPr/>
        <a:lstStyle/>
        <a:p>
          <a:endParaRPr lang="fr-BE"/>
        </a:p>
      </dgm:t>
    </dgm:pt>
    <dgm:pt modelId="{11767C23-1C0D-4072-AD96-EEA596234DE4}" type="sibTrans" cxnId="{A95F968F-54A9-4EAD-94A9-E624192EE170}">
      <dgm:prSet/>
      <dgm:spPr/>
      <dgm:t>
        <a:bodyPr/>
        <a:lstStyle/>
        <a:p>
          <a:endParaRPr lang="fr-BE"/>
        </a:p>
      </dgm:t>
    </dgm:pt>
    <dgm:pt modelId="{1FBBAE7E-31A4-48E8-91F1-ACDEDDE7DA8A}" type="pres">
      <dgm:prSet presAssocID="{3E70D868-A700-4E97-9DF0-1EEB6FD72EA7}" presName="diagram" presStyleCnt="0">
        <dgm:presLayoutVars>
          <dgm:dir/>
          <dgm:resizeHandles val="exact"/>
        </dgm:presLayoutVars>
      </dgm:prSet>
      <dgm:spPr/>
      <dgm:t>
        <a:bodyPr/>
        <a:lstStyle/>
        <a:p>
          <a:endParaRPr lang="nl-NL"/>
        </a:p>
      </dgm:t>
    </dgm:pt>
    <dgm:pt modelId="{D9959AA3-686E-4302-9A51-34CB3F30DAAD}" type="pres">
      <dgm:prSet presAssocID="{D7DC26BE-4467-4504-8A77-796B4679E561}" presName="node" presStyleLbl="node1" presStyleIdx="0" presStyleCnt="6">
        <dgm:presLayoutVars>
          <dgm:bulletEnabled val="1"/>
        </dgm:presLayoutVars>
      </dgm:prSet>
      <dgm:spPr/>
      <dgm:t>
        <a:bodyPr/>
        <a:lstStyle/>
        <a:p>
          <a:endParaRPr lang="nl-NL"/>
        </a:p>
      </dgm:t>
    </dgm:pt>
    <dgm:pt modelId="{1D2E6324-8DC3-4BA9-91C0-6DFB9A4EA56D}" type="pres">
      <dgm:prSet presAssocID="{637BC4BC-470D-4279-BDF6-3F4F0733E78B}" presName="sibTrans" presStyleCnt="0"/>
      <dgm:spPr/>
    </dgm:pt>
    <dgm:pt modelId="{ED5D3B74-016A-44D3-824B-F8BB78DB3016}" type="pres">
      <dgm:prSet presAssocID="{127722DE-08D8-4195-8D22-159AF226BB8C}" presName="node" presStyleLbl="node1" presStyleIdx="1" presStyleCnt="6">
        <dgm:presLayoutVars>
          <dgm:bulletEnabled val="1"/>
        </dgm:presLayoutVars>
      </dgm:prSet>
      <dgm:spPr/>
      <dgm:t>
        <a:bodyPr/>
        <a:lstStyle/>
        <a:p>
          <a:endParaRPr lang="nl-NL"/>
        </a:p>
      </dgm:t>
    </dgm:pt>
    <dgm:pt modelId="{23457729-E88C-4F6A-96DF-5A90C25F36F2}" type="pres">
      <dgm:prSet presAssocID="{0D4EAD65-4203-436C-ADE5-3F1BFBDDD3AF}" presName="sibTrans" presStyleCnt="0"/>
      <dgm:spPr/>
    </dgm:pt>
    <dgm:pt modelId="{C8579798-46D6-485A-A110-9E7701289AD0}" type="pres">
      <dgm:prSet presAssocID="{DF5AB8E5-A22B-48F0-88CB-339136CA1843}" presName="node" presStyleLbl="node1" presStyleIdx="2" presStyleCnt="6">
        <dgm:presLayoutVars>
          <dgm:bulletEnabled val="1"/>
        </dgm:presLayoutVars>
      </dgm:prSet>
      <dgm:spPr/>
      <dgm:t>
        <a:bodyPr/>
        <a:lstStyle/>
        <a:p>
          <a:endParaRPr lang="nl-NL"/>
        </a:p>
      </dgm:t>
    </dgm:pt>
    <dgm:pt modelId="{0F921E68-94FE-4DBC-9AEC-3EB0012392A2}" type="pres">
      <dgm:prSet presAssocID="{250A2D2B-03B0-4BEF-BC3A-E9DD42E2957A}" presName="sibTrans" presStyleCnt="0"/>
      <dgm:spPr/>
    </dgm:pt>
    <dgm:pt modelId="{5DE6F805-185B-4A8C-A360-59A67D0800D6}" type="pres">
      <dgm:prSet presAssocID="{090F01A7-6326-40CC-A982-8DD4BBF4879D}" presName="node" presStyleLbl="node1" presStyleIdx="3" presStyleCnt="6">
        <dgm:presLayoutVars>
          <dgm:bulletEnabled val="1"/>
        </dgm:presLayoutVars>
      </dgm:prSet>
      <dgm:spPr/>
      <dgm:t>
        <a:bodyPr/>
        <a:lstStyle/>
        <a:p>
          <a:endParaRPr lang="nl-NL"/>
        </a:p>
      </dgm:t>
    </dgm:pt>
    <dgm:pt modelId="{4F7D43BF-3F3D-42C8-9A36-04D2E5F65822}" type="pres">
      <dgm:prSet presAssocID="{8B77382C-A2E4-43CF-9B66-2CD4374B9C0B}" presName="sibTrans" presStyleCnt="0"/>
      <dgm:spPr/>
    </dgm:pt>
    <dgm:pt modelId="{7FFF7292-9B1A-49BB-9CB9-B88098244E82}" type="pres">
      <dgm:prSet presAssocID="{53FAE434-5D29-458E-B8D8-DE936A1F247F}" presName="node" presStyleLbl="node1" presStyleIdx="4" presStyleCnt="6">
        <dgm:presLayoutVars>
          <dgm:bulletEnabled val="1"/>
        </dgm:presLayoutVars>
      </dgm:prSet>
      <dgm:spPr/>
      <dgm:t>
        <a:bodyPr/>
        <a:lstStyle/>
        <a:p>
          <a:endParaRPr lang="nl-NL"/>
        </a:p>
      </dgm:t>
    </dgm:pt>
    <dgm:pt modelId="{BA03B531-BE4A-4DD0-92A8-099CFFD701F9}" type="pres">
      <dgm:prSet presAssocID="{1694BE2D-ABA9-42C5-B861-4DCBB328EED1}" presName="sibTrans" presStyleCnt="0"/>
      <dgm:spPr/>
    </dgm:pt>
    <dgm:pt modelId="{FE0D28A5-7C32-45E1-8F14-9AF0F2A4A497}" type="pres">
      <dgm:prSet presAssocID="{EA585F5B-E34A-4FAF-ADE2-A43C0AB54F7C}" presName="node" presStyleLbl="node1" presStyleIdx="5" presStyleCnt="6">
        <dgm:presLayoutVars>
          <dgm:bulletEnabled val="1"/>
        </dgm:presLayoutVars>
      </dgm:prSet>
      <dgm:spPr/>
      <dgm:t>
        <a:bodyPr/>
        <a:lstStyle/>
        <a:p>
          <a:endParaRPr lang="nl-NL"/>
        </a:p>
      </dgm:t>
    </dgm:pt>
  </dgm:ptLst>
  <dgm:cxnLst>
    <dgm:cxn modelId="{0D8FD1A5-97A7-4242-961D-132FD4832AF4}" type="presOf" srcId="{090F01A7-6326-40CC-A982-8DD4BBF4879D}" destId="{5DE6F805-185B-4A8C-A360-59A67D0800D6}" srcOrd="0" destOrd="0" presId="urn:microsoft.com/office/officeart/2005/8/layout/default"/>
    <dgm:cxn modelId="{C4B8E32B-03CA-4237-8AA8-0BAF9E02C70F}" type="presOf" srcId="{EA585F5B-E34A-4FAF-ADE2-A43C0AB54F7C}" destId="{FE0D28A5-7C32-45E1-8F14-9AF0F2A4A497}" srcOrd="0" destOrd="0" presId="urn:microsoft.com/office/officeart/2005/8/layout/default"/>
    <dgm:cxn modelId="{743ECFC3-1471-46E5-86B1-21A631DD0EE3}" type="presOf" srcId="{3E70D868-A700-4E97-9DF0-1EEB6FD72EA7}" destId="{1FBBAE7E-31A4-48E8-91F1-ACDEDDE7DA8A}" srcOrd="0" destOrd="0" presId="urn:microsoft.com/office/officeart/2005/8/layout/default"/>
    <dgm:cxn modelId="{2950079C-7F94-44E3-AC00-EAD29EAA9429}" type="presOf" srcId="{DF5AB8E5-A22B-48F0-88CB-339136CA1843}" destId="{C8579798-46D6-485A-A110-9E7701289AD0}" srcOrd="0" destOrd="0" presId="urn:microsoft.com/office/officeart/2005/8/layout/default"/>
    <dgm:cxn modelId="{448D0F3B-6392-431D-BE86-E81E972379DA}" srcId="{3E70D868-A700-4E97-9DF0-1EEB6FD72EA7}" destId="{D7DC26BE-4467-4504-8A77-796B4679E561}" srcOrd="0" destOrd="0" parTransId="{4A83CA67-5112-4AB7-BA5B-8DF05AA04799}" sibTransId="{637BC4BC-470D-4279-BDF6-3F4F0733E78B}"/>
    <dgm:cxn modelId="{7F6C4732-6AA3-4B57-A9E3-B05C86D858DE}" srcId="{3E70D868-A700-4E97-9DF0-1EEB6FD72EA7}" destId="{127722DE-08D8-4195-8D22-159AF226BB8C}" srcOrd="1" destOrd="0" parTransId="{F570963D-AA8A-4B0F-BC44-6BC4D10E7E4E}" sibTransId="{0D4EAD65-4203-436C-ADE5-3F1BFBDDD3AF}"/>
    <dgm:cxn modelId="{D59F0B9C-A805-448E-A63D-7CC1B77AC379}" srcId="{3E70D868-A700-4E97-9DF0-1EEB6FD72EA7}" destId="{53FAE434-5D29-458E-B8D8-DE936A1F247F}" srcOrd="4" destOrd="0" parTransId="{0A2B63F4-BE4A-4E06-8F3D-B25A7887ADE9}" sibTransId="{1694BE2D-ABA9-42C5-B861-4DCBB328EED1}"/>
    <dgm:cxn modelId="{F2150E8C-7431-4A52-AE28-C683A4BC4FE8}" type="presOf" srcId="{53FAE434-5D29-458E-B8D8-DE936A1F247F}" destId="{7FFF7292-9B1A-49BB-9CB9-B88098244E82}" srcOrd="0" destOrd="0" presId="urn:microsoft.com/office/officeart/2005/8/layout/default"/>
    <dgm:cxn modelId="{4EFE54EB-240A-43E0-85C1-822E4FFD7A6A}" srcId="{3E70D868-A700-4E97-9DF0-1EEB6FD72EA7}" destId="{090F01A7-6326-40CC-A982-8DD4BBF4879D}" srcOrd="3" destOrd="0" parTransId="{A8C126CA-A45A-4AD3-AFE8-E4A2C553F71F}" sibTransId="{8B77382C-A2E4-43CF-9B66-2CD4374B9C0B}"/>
    <dgm:cxn modelId="{62A3F862-04CF-4636-B32F-6078E5A7B2D0}" srcId="{3E70D868-A700-4E97-9DF0-1EEB6FD72EA7}" destId="{DF5AB8E5-A22B-48F0-88CB-339136CA1843}" srcOrd="2" destOrd="0" parTransId="{94C405A9-88DB-496D-ACD0-1B1FF3472A9F}" sibTransId="{250A2D2B-03B0-4BEF-BC3A-E9DD42E2957A}"/>
    <dgm:cxn modelId="{E4221784-8461-4537-B5DA-3CEBE17933A3}" type="presOf" srcId="{D7DC26BE-4467-4504-8A77-796B4679E561}" destId="{D9959AA3-686E-4302-9A51-34CB3F30DAAD}" srcOrd="0" destOrd="0" presId="urn:microsoft.com/office/officeart/2005/8/layout/default"/>
    <dgm:cxn modelId="{A95F968F-54A9-4EAD-94A9-E624192EE170}" srcId="{3E70D868-A700-4E97-9DF0-1EEB6FD72EA7}" destId="{EA585F5B-E34A-4FAF-ADE2-A43C0AB54F7C}" srcOrd="5" destOrd="0" parTransId="{A1B8B469-81DA-4C08-B5D0-0171A24277F4}" sibTransId="{11767C23-1C0D-4072-AD96-EEA596234DE4}"/>
    <dgm:cxn modelId="{45371240-5020-48DA-ABFE-4D634E4DB706}" type="presOf" srcId="{127722DE-08D8-4195-8D22-159AF226BB8C}" destId="{ED5D3B74-016A-44D3-824B-F8BB78DB3016}" srcOrd="0" destOrd="0" presId="urn:microsoft.com/office/officeart/2005/8/layout/default"/>
    <dgm:cxn modelId="{9449B3FA-535C-4989-9243-1DEA828DD077}" type="presParOf" srcId="{1FBBAE7E-31A4-48E8-91F1-ACDEDDE7DA8A}" destId="{D9959AA3-686E-4302-9A51-34CB3F30DAAD}" srcOrd="0" destOrd="0" presId="urn:microsoft.com/office/officeart/2005/8/layout/default"/>
    <dgm:cxn modelId="{7D8FD4A6-ED22-4097-9083-39CE887F6CB4}" type="presParOf" srcId="{1FBBAE7E-31A4-48E8-91F1-ACDEDDE7DA8A}" destId="{1D2E6324-8DC3-4BA9-91C0-6DFB9A4EA56D}" srcOrd="1" destOrd="0" presId="urn:microsoft.com/office/officeart/2005/8/layout/default"/>
    <dgm:cxn modelId="{BA31D65F-67B6-436D-AAA7-0F22D4AA6897}" type="presParOf" srcId="{1FBBAE7E-31A4-48E8-91F1-ACDEDDE7DA8A}" destId="{ED5D3B74-016A-44D3-824B-F8BB78DB3016}" srcOrd="2" destOrd="0" presId="urn:microsoft.com/office/officeart/2005/8/layout/default"/>
    <dgm:cxn modelId="{1B49F384-39AA-4F90-92F9-6FF77157AF99}" type="presParOf" srcId="{1FBBAE7E-31A4-48E8-91F1-ACDEDDE7DA8A}" destId="{23457729-E88C-4F6A-96DF-5A90C25F36F2}" srcOrd="3" destOrd="0" presId="urn:microsoft.com/office/officeart/2005/8/layout/default"/>
    <dgm:cxn modelId="{E3AD60BE-EEC3-467B-BF37-0DBF1F670002}" type="presParOf" srcId="{1FBBAE7E-31A4-48E8-91F1-ACDEDDE7DA8A}" destId="{C8579798-46D6-485A-A110-9E7701289AD0}" srcOrd="4" destOrd="0" presId="urn:microsoft.com/office/officeart/2005/8/layout/default"/>
    <dgm:cxn modelId="{AA6D4D22-C498-4B8B-957E-AF50ACF3B6DD}" type="presParOf" srcId="{1FBBAE7E-31A4-48E8-91F1-ACDEDDE7DA8A}" destId="{0F921E68-94FE-4DBC-9AEC-3EB0012392A2}" srcOrd="5" destOrd="0" presId="urn:microsoft.com/office/officeart/2005/8/layout/default"/>
    <dgm:cxn modelId="{597C914C-8CC6-45F3-AEA7-779790299A08}" type="presParOf" srcId="{1FBBAE7E-31A4-48E8-91F1-ACDEDDE7DA8A}" destId="{5DE6F805-185B-4A8C-A360-59A67D0800D6}" srcOrd="6" destOrd="0" presId="urn:microsoft.com/office/officeart/2005/8/layout/default"/>
    <dgm:cxn modelId="{C81DA408-8A4C-49C1-A535-B9DDE4FB461D}" type="presParOf" srcId="{1FBBAE7E-31A4-48E8-91F1-ACDEDDE7DA8A}" destId="{4F7D43BF-3F3D-42C8-9A36-04D2E5F65822}" srcOrd="7" destOrd="0" presId="urn:microsoft.com/office/officeart/2005/8/layout/default"/>
    <dgm:cxn modelId="{09E3D486-A859-4438-BBCD-6B7B0FF6DFB1}" type="presParOf" srcId="{1FBBAE7E-31A4-48E8-91F1-ACDEDDE7DA8A}" destId="{7FFF7292-9B1A-49BB-9CB9-B88098244E82}" srcOrd="8" destOrd="0" presId="urn:microsoft.com/office/officeart/2005/8/layout/default"/>
    <dgm:cxn modelId="{3128CD45-A7DD-409D-A0F8-EC6D3528AAD6}" type="presParOf" srcId="{1FBBAE7E-31A4-48E8-91F1-ACDEDDE7DA8A}" destId="{BA03B531-BE4A-4DD0-92A8-099CFFD701F9}" srcOrd="9" destOrd="0" presId="urn:microsoft.com/office/officeart/2005/8/layout/default"/>
    <dgm:cxn modelId="{7CD7CA9F-0DC3-4814-B76F-104CFEE0870D}" type="presParOf" srcId="{1FBBAE7E-31A4-48E8-91F1-ACDEDDE7DA8A}" destId="{FE0D28A5-7C32-45E1-8F14-9AF0F2A4A497}"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61CBCA-9391-44F6-A7E8-8BE412288D77}">
      <dsp:nvSpPr>
        <dsp:cNvPr id="0" name=""/>
        <dsp:cNvSpPr/>
      </dsp:nvSpPr>
      <dsp:spPr>
        <a:xfrm>
          <a:off x="0" y="370290"/>
          <a:ext cx="6628804" cy="378000"/>
        </a:xfrm>
        <a:prstGeom prst="rect">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56ACBFF-85F1-4435-BA82-BB32D151964D}">
      <dsp:nvSpPr>
        <dsp:cNvPr id="0" name=""/>
        <dsp:cNvSpPr/>
      </dsp:nvSpPr>
      <dsp:spPr>
        <a:xfrm>
          <a:off x="331440" y="148890"/>
          <a:ext cx="4640162" cy="442800"/>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5387" tIns="0" rIns="175387" bIns="0" numCol="1" spcCol="1270" anchor="ctr" anchorCtr="0">
          <a:noAutofit/>
        </a:bodyPr>
        <a:lstStyle/>
        <a:p>
          <a:pPr lvl="0" algn="ctr" defTabSz="666750" rtl="0">
            <a:lnSpc>
              <a:spcPct val="90000"/>
            </a:lnSpc>
            <a:spcBef>
              <a:spcPct val="0"/>
            </a:spcBef>
            <a:spcAft>
              <a:spcPct val="35000"/>
            </a:spcAft>
          </a:pPr>
          <a:r>
            <a:rPr lang="fr-BE" sz="1500" b="0" i="0" u="none" kern="1200" baseline="0"/>
            <a:t>CMP = concertation médico-pharmaceutique</a:t>
          </a:r>
          <a:endParaRPr lang="fr-BE" sz="1500" kern="1200" dirty="0"/>
        </a:p>
      </dsp:txBody>
      <dsp:txXfrm>
        <a:off x="353056" y="170506"/>
        <a:ext cx="4596930" cy="399568"/>
      </dsp:txXfrm>
    </dsp:sp>
    <dsp:sp modelId="{0D28BBBF-F2A9-45A5-A653-F65DB9DCFB26}">
      <dsp:nvSpPr>
        <dsp:cNvPr id="0" name=""/>
        <dsp:cNvSpPr/>
      </dsp:nvSpPr>
      <dsp:spPr>
        <a:xfrm>
          <a:off x="0" y="1050690"/>
          <a:ext cx="6628804" cy="378000"/>
        </a:xfrm>
        <a:prstGeom prst="rect">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616FBD49-AE84-4DD9-9AD6-FC4376349DF5}">
      <dsp:nvSpPr>
        <dsp:cNvPr id="0" name=""/>
        <dsp:cNvSpPr/>
      </dsp:nvSpPr>
      <dsp:spPr>
        <a:xfrm>
          <a:off x="331440" y="829290"/>
          <a:ext cx="4640162" cy="442800"/>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5387" tIns="0" rIns="175387" bIns="0" numCol="1" spcCol="1270" anchor="ctr" anchorCtr="0">
          <a:noAutofit/>
        </a:bodyPr>
        <a:lstStyle/>
        <a:p>
          <a:pPr lvl="0" algn="ctr" defTabSz="666750" rtl="0">
            <a:lnSpc>
              <a:spcPct val="90000"/>
            </a:lnSpc>
            <a:spcBef>
              <a:spcPct val="0"/>
            </a:spcBef>
            <a:spcAft>
              <a:spcPct val="35000"/>
            </a:spcAft>
          </a:pPr>
          <a:r>
            <a:rPr lang="fr-BE" sz="1500" b="0" i="0" u="none" kern="1200" baseline="0"/>
            <a:t>CMP ≠ CMD = consultation multidisciplinaire (via SEL)</a:t>
          </a:r>
          <a:endParaRPr lang="fr-BE" sz="1500" kern="1200"/>
        </a:p>
      </dsp:txBody>
      <dsp:txXfrm>
        <a:off x="353056" y="850906"/>
        <a:ext cx="4596930" cy="399568"/>
      </dsp:txXfrm>
    </dsp:sp>
    <dsp:sp modelId="{CED3B1AD-F284-4C3A-B371-62D8DE53DDB5}">
      <dsp:nvSpPr>
        <dsp:cNvPr id="0" name=""/>
        <dsp:cNvSpPr/>
      </dsp:nvSpPr>
      <dsp:spPr>
        <a:xfrm>
          <a:off x="0" y="1731090"/>
          <a:ext cx="6628804" cy="378000"/>
        </a:xfrm>
        <a:prstGeom prst="rect">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57532D21-FADE-4705-B439-8B8A7BF09A4A}">
      <dsp:nvSpPr>
        <dsp:cNvPr id="0" name=""/>
        <dsp:cNvSpPr/>
      </dsp:nvSpPr>
      <dsp:spPr>
        <a:xfrm>
          <a:off x="331440" y="1509690"/>
          <a:ext cx="4640162" cy="442800"/>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5387" tIns="0" rIns="175387" bIns="0" numCol="1" spcCol="1270" anchor="ctr" anchorCtr="0">
          <a:noAutofit/>
        </a:bodyPr>
        <a:lstStyle/>
        <a:p>
          <a:pPr lvl="0" algn="ctr" defTabSz="666750" rtl="0">
            <a:lnSpc>
              <a:spcPct val="90000"/>
            </a:lnSpc>
            <a:spcBef>
              <a:spcPct val="0"/>
            </a:spcBef>
            <a:spcAft>
              <a:spcPct val="35000"/>
            </a:spcAft>
          </a:pPr>
          <a:r>
            <a:rPr lang="fr-BE" sz="1500" b="0" i="0" u="none" kern="1200" baseline="0"/>
            <a:t>Améliorer la communication entre les médecins et les pharmaciens</a:t>
          </a:r>
          <a:endParaRPr lang="fr-BE" sz="1500" kern="1200" dirty="0"/>
        </a:p>
      </dsp:txBody>
      <dsp:txXfrm>
        <a:off x="353056" y="1531306"/>
        <a:ext cx="4596930" cy="399568"/>
      </dsp:txXfrm>
    </dsp:sp>
    <dsp:sp modelId="{80F05189-50B1-4073-9E59-F41276BAEB69}">
      <dsp:nvSpPr>
        <dsp:cNvPr id="0" name=""/>
        <dsp:cNvSpPr/>
      </dsp:nvSpPr>
      <dsp:spPr>
        <a:xfrm>
          <a:off x="0" y="2411490"/>
          <a:ext cx="6628804" cy="378000"/>
        </a:xfrm>
        <a:prstGeom prst="rect">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301DDCD-3BC3-4AB3-9ECF-44D0A75ABF1D}">
      <dsp:nvSpPr>
        <dsp:cNvPr id="0" name=""/>
        <dsp:cNvSpPr/>
      </dsp:nvSpPr>
      <dsp:spPr>
        <a:xfrm>
          <a:off x="331440" y="2190090"/>
          <a:ext cx="4640162" cy="442800"/>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5387" tIns="0" rIns="175387" bIns="0" numCol="1" spcCol="1270" anchor="ctr" anchorCtr="0">
          <a:noAutofit/>
        </a:bodyPr>
        <a:lstStyle/>
        <a:p>
          <a:pPr lvl="0" algn="ctr" defTabSz="666750" rtl="0">
            <a:lnSpc>
              <a:spcPct val="90000"/>
            </a:lnSpc>
            <a:spcBef>
              <a:spcPct val="0"/>
            </a:spcBef>
            <a:spcAft>
              <a:spcPct val="35000"/>
            </a:spcAft>
          </a:pPr>
          <a:r>
            <a:rPr lang="fr-BE" sz="1500" b="0" i="0" u="none" kern="1200" baseline="0"/>
            <a:t>Augmenter les soins aux patients</a:t>
          </a:r>
          <a:endParaRPr lang="fr-BE" sz="1500" kern="1200"/>
        </a:p>
      </dsp:txBody>
      <dsp:txXfrm>
        <a:off x="353056" y="2211706"/>
        <a:ext cx="4596930" cy="399568"/>
      </dsp:txXfrm>
    </dsp:sp>
    <dsp:sp modelId="{7BD6C4EB-8413-4733-8275-FB2450364F60}">
      <dsp:nvSpPr>
        <dsp:cNvPr id="0" name=""/>
        <dsp:cNvSpPr/>
      </dsp:nvSpPr>
      <dsp:spPr>
        <a:xfrm>
          <a:off x="0" y="3091890"/>
          <a:ext cx="6628804" cy="378000"/>
        </a:xfrm>
        <a:prstGeom prst="rect">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E3C77EE-810B-44E2-995D-61C3AA1081C2}">
      <dsp:nvSpPr>
        <dsp:cNvPr id="0" name=""/>
        <dsp:cNvSpPr/>
      </dsp:nvSpPr>
      <dsp:spPr>
        <a:xfrm>
          <a:off x="331440" y="2870490"/>
          <a:ext cx="4640162" cy="442800"/>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5387" tIns="0" rIns="175387" bIns="0" numCol="1" spcCol="1270" anchor="ctr" anchorCtr="0">
          <a:noAutofit/>
        </a:bodyPr>
        <a:lstStyle/>
        <a:p>
          <a:pPr lvl="0" algn="ctr" defTabSz="666750" rtl="0">
            <a:lnSpc>
              <a:spcPct val="90000"/>
            </a:lnSpc>
            <a:spcBef>
              <a:spcPct val="0"/>
            </a:spcBef>
            <a:spcAft>
              <a:spcPct val="35000"/>
            </a:spcAft>
          </a:pPr>
          <a:r>
            <a:rPr lang="fr-BE" sz="1500" b="0" i="0" u="none" kern="1200" baseline="0"/>
            <a:t>Réduire les problèmes de nature médicamenteuse</a:t>
          </a:r>
          <a:endParaRPr lang="fr-BE" sz="1500" kern="1200" dirty="0"/>
        </a:p>
      </dsp:txBody>
      <dsp:txXfrm>
        <a:off x="353056" y="2892106"/>
        <a:ext cx="4596930" cy="399568"/>
      </dsp:txXfrm>
    </dsp:sp>
    <dsp:sp modelId="{B668E567-37E3-4C61-856D-7E6BF86CC1E7}">
      <dsp:nvSpPr>
        <dsp:cNvPr id="0" name=""/>
        <dsp:cNvSpPr/>
      </dsp:nvSpPr>
      <dsp:spPr>
        <a:xfrm>
          <a:off x="0" y="3772290"/>
          <a:ext cx="6628804" cy="378000"/>
        </a:xfrm>
        <a:prstGeom prst="rect">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095A16F-B385-4E68-AA85-AB399D89AA70}">
      <dsp:nvSpPr>
        <dsp:cNvPr id="0" name=""/>
        <dsp:cNvSpPr/>
      </dsp:nvSpPr>
      <dsp:spPr>
        <a:xfrm>
          <a:off x="331440" y="3550890"/>
          <a:ext cx="4640162" cy="442800"/>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5387" tIns="0" rIns="175387" bIns="0" numCol="1" spcCol="1270" anchor="ctr" anchorCtr="0">
          <a:noAutofit/>
        </a:bodyPr>
        <a:lstStyle/>
        <a:p>
          <a:pPr lvl="0" algn="ctr" defTabSz="666750" rtl="0">
            <a:lnSpc>
              <a:spcPct val="90000"/>
            </a:lnSpc>
            <a:spcBef>
              <a:spcPct val="0"/>
            </a:spcBef>
            <a:spcAft>
              <a:spcPct val="35000"/>
            </a:spcAft>
          </a:pPr>
          <a:r>
            <a:rPr lang="fr-BE" sz="1500" b="0" i="0" u="none" kern="1200" baseline="0"/>
            <a:t>Fixer des accords dans un protocole commun</a:t>
          </a:r>
          <a:endParaRPr lang="fr-BE" sz="1500" kern="1200" dirty="0"/>
        </a:p>
      </dsp:txBody>
      <dsp:txXfrm>
        <a:off x="353056" y="3572506"/>
        <a:ext cx="4596930" cy="399568"/>
      </dsp:txXfrm>
    </dsp:sp>
    <dsp:sp modelId="{CCCD90E6-53E3-49CA-B082-81AAE7860395}">
      <dsp:nvSpPr>
        <dsp:cNvPr id="0" name=""/>
        <dsp:cNvSpPr/>
      </dsp:nvSpPr>
      <dsp:spPr>
        <a:xfrm>
          <a:off x="0" y="4452690"/>
          <a:ext cx="6628804" cy="378000"/>
        </a:xfrm>
        <a:prstGeom prst="rect">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315894F-67DA-4F35-8004-93CC0217929A}">
      <dsp:nvSpPr>
        <dsp:cNvPr id="0" name=""/>
        <dsp:cNvSpPr/>
      </dsp:nvSpPr>
      <dsp:spPr>
        <a:xfrm>
          <a:off x="331440" y="4231290"/>
          <a:ext cx="4640162" cy="442800"/>
        </a:xfrm>
        <a:prstGeom prst="roundRect">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5387" tIns="0" rIns="175387" bIns="0" numCol="1" spcCol="1270" anchor="ctr" anchorCtr="0">
          <a:noAutofit/>
        </a:bodyPr>
        <a:lstStyle/>
        <a:p>
          <a:pPr lvl="0" algn="ctr" defTabSz="666750" rtl="0">
            <a:lnSpc>
              <a:spcPct val="90000"/>
            </a:lnSpc>
            <a:spcBef>
              <a:spcPct val="0"/>
            </a:spcBef>
            <a:spcAft>
              <a:spcPct val="35000"/>
            </a:spcAft>
          </a:pPr>
          <a:r>
            <a:rPr lang="fr-BE" sz="1500" b="0" i="0" u="none" kern="1200" baseline="0"/>
            <a:t>Le patient est toujours au centre</a:t>
          </a:r>
          <a:endParaRPr lang="fr-BE" sz="1500" kern="1200"/>
        </a:p>
      </dsp:txBody>
      <dsp:txXfrm>
        <a:off x="353056" y="4252906"/>
        <a:ext cx="4596930" cy="3995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E91FB8-DDBE-4796-85DE-81512C2F0646}">
      <dsp:nvSpPr>
        <dsp:cNvPr id="0" name=""/>
        <dsp:cNvSpPr/>
      </dsp:nvSpPr>
      <dsp:spPr>
        <a:xfrm>
          <a:off x="0" y="501149"/>
          <a:ext cx="6628804" cy="3977282"/>
        </a:xfrm>
        <a:prstGeom prst="roundRect">
          <a:avLst>
            <a:gd name="adj" fmla="val 10000"/>
          </a:avLst>
        </a:prstGeom>
        <a:gradFill rotWithShape="0">
          <a:gsLst>
            <a:gs pos="0">
              <a:schemeClr val="dk2">
                <a:hueOff val="0"/>
                <a:satOff val="0"/>
                <a:lumOff val="0"/>
                <a:alphaOff val="0"/>
                <a:tint val="96000"/>
                <a:lumMod val="100000"/>
              </a:schemeClr>
            </a:gs>
            <a:gs pos="78000">
              <a:schemeClr val="dk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t" anchorCtr="0">
          <a:noAutofit/>
        </a:bodyPr>
        <a:lstStyle/>
        <a:p>
          <a:pPr lvl="0" algn="ctr" defTabSz="1733550" rtl="0">
            <a:lnSpc>
              <a:spcPct val="90000"/>
            </a:lnSpc>
            <a:spcBef>
              <a:spcPct val="0"/>
            </a:spcBef>
            <a:spcAft>
              <a:spcPct val="35000"/>
            </a:spcAft>
          </a:pPr>
          <a:r>
            <a:rPr lang="fr-BE" sz="3900" b="0" i="0" u="none" kern="1200" baseline="0"/>
            <a:t>Objectif pour les médecins et les pharmaciens qui participent à la CMP : </a:t>
          </a:r>
          <a:endParaRPr lang="fr-BE" sz="3900" kern="1200"/>
        </a:p>
        <a:p>
          <a:pPr marL="285750" lvl="1" indent="-285750" algn="ctr" defTabSz="1333500" rtl="0">
            <a:lnSpc>
              <a:spcPct val="90000"/>
            </a:lnSpc>
            <a:spcBef>
              <a:spcPct val="0"/>
            </a:spcBef>
            <a:spcAft>
              <a:spcPct val="15000"/>
            </a:spcAft>
            <a:buChar char="••"/>
          </a:pPr>
          <a:r>
            <a:rPr lang="fr-BE" sz="3000" b="0" i="0" u="none" kern="1200" baseline="0"/>
            <a:t>Prescription et administration rationnelles de benzodiazépines</a:t>
          </a:r>
        </a:p>
        <a:p>
          <a:pPr marL="285750" lvl="1" indent="-285750" algn="ctr" defTabSz="1333500" rtl="0">
            <a:lnSpc>
              <a:spcPct val="90000"/>
            </a:lnSpc>
            <a:spcBef>
              <a:spcPct val="0"/>
            </a:spcBef>
            <a:spcAft>
              <a:spcPct val="15000"/>
            </a:spcAft>
            <a:buChar char="••"/>
          </a:pPr>
          <a:r>
            <a:rPr lang="fr-BE" sz="3000" b="0" i="0" u="none" kern="1200" baseline="0"/>
            <a:t>Approche de l’utilisation chronique de benzodiazépines</a:t>
          </a:r>
          <a:endParaRPr lang="fr-BE" sz="3000" kern="1200" dirty="0"/>
        </a:p>
      </dsp:txBody>
      <dsp:txXfrm>
        <a:off x="116491" y="617640"/>
        <a:ext cx="6395822" cy="37443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3C077B-5681-4F53-8F09-8DF1E0134CFB}">
      <dsp:nvSpPr>
        <dsp:cNvPr id="0" name=""/>
        <dsp:cNvSpPr/>
      </dsp:nvSpPr>
      <dsp:spPr>
        <a:xfrm>
          <a:off x="0" y="379110"/>
          <a:ext cx="6628804" cy="554400"/>
        </a:xfrm>
        <a:prstGeom prst="rect">
          <a:avLst/>
        </a:prstGeom>
        <a:solidFill>
          <a:schemeClr val="lt1">
            <a:alpha val="90000"/>
            <a:hueOff val="0"/>
            <a:satOff val="0"/>
            <a:lumOff val="0"/>
            <a:alphaOff val="0"/>
          </a:schemeClr>
        </a:solidFill>
        <a:ln w="12700" cap="rnd"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CF627A6-322D-436B-B69A-DC2C9C990574}">
      <dsp:nvSpPr>
        <dsp:cNvPr id="0" name=""/>
        <dsp:cNvSpPr/>
      </dsp:nvSpPr>
      <dsp:spPr>
        <a:xfrm>
          <a:off x="331440" y="54390"/>
          <a:ext cx="4640162" cy="649440"/>
        </a:xfrm>
        <a:prstGeom prst="roundRect">
          <a:avLst/>
        </a:prstGeom>
        <a:gradFill rotWithShape="0">
          <a:gsLst>
            <a:gs pos="0">
              <a:schemeClr val="accent2">
                <a:hueOff val="0"/>
                <a:satOff val="0"/>
                <a:lumOff val="0"/>
                <a:alphaOff val="0"/>
                <a:tint val="96000"/>
                <a:lumMod val="100000"/>
              </a:schemeClr>
            </a:gs>
            <a:gs pos="78000">
              <a:schemeClr val="accent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5387" tIns="0" rIns="175387" bIns="0" numCol="1" spcCol="1270" anchor="ctr" anchorCtr="0">
          <a:noAutofit/>
        </a:bodyPr>
        <a:lstStyle/>
        <a:p>
          <a:pPr lvl="0" algn="ctr" defTabSz="977900" rtl="0">
            <a:lnSpc>
              <a:spcPct val="90000"/>
            </a:lnSpc>
            <a:spcBef>
              <a:spcPct val="0"/>
            </a:spcBef>
            <a:spcAft>
              <a:spcPct val="35000"/>
            </a:spcAft>
          </a:pPr>
          <a:r>
            <a:rPr lang="fr-BE" sz="2200" b="1" i="0" u="none" kern="1200" baseline="0"/>
            <a:t>Identification du problème</a:t>
          </a:r>
          <a:endParaRPr lang="fr-BE" sz="2200" kern="1200"/>
        </a:p>
      </dsp:txBody>
      <dsp:txXfrm>
        <a:off x="363143" y="86093"/>
        <a:ext cx="4576756" cy="586034"/>
      </dsp:txXfrm>
    </dsp:sp>
    <dsp:sp modelId="{13A4EAF2-1E58-44C7-B539-BB2F50FB54A0}">
      <dsp:nvSpPr>
        <dsp:cNvPr id="0" name=""/>
        <dsp:cNvSpPr/>
      </dsp:nvSpPr>
      <dsp:spPr>
        <a:xfrm>
          <a:off x="0" y="1377030"/>
          <a:ext cx="6628804" cy="554400"/>
        </a:xfrm>
        <a:prstGeom prst="rect">
          <a:avLst/>
        </a:prstGeom>
        <a:solidFill>
          <a:schemeClr val="lt1">
            <a:alpha val="90000"/>
            <a:hueOff val="0"/>
            <a:satOff val="0"/>
            <a:lumOff val="0"/>
            <a:alphaOff val="0"/>
          </a:schemeClr>
        </a:solidFill>
        <a:ln w="12700" cap="rnd"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4E4290B-AB88-42EC-B6B9-4E5D827D52A7}">
      <dsp:nvSpPr>
        <dsp:cNvPr id="0" name=""/>
        <dsp:cNvSpPr/>
      </dsp:nvSpPr>
      <dsp:spPr>
        <a:xfrm>
          <a:off x="331440" y="1052310"/>
          <a:ext cx="4640162" cy="649440"/>
        </a:xfrm>
        <a:prstGeom prst="roundRect">
          <a:avLst/>
        </a:prstGeom>
        <a:gradFill rotWithShape="0">
          <a:gsLst>
            <a:gs pos="0">
              <a:schemeClr val="accent2">
                <a:hueOff val="0"/>
                <a:satOff val="0"/>
                <a:lumOff val="0"/>
                <a:alphaOff val="0"/>
                <a:tint val="96000"/>
                <a:lumMod val="100000"/>
              </a:schemeClr>
            </a:gs>
            <a:gs pos="78000">
              <a:schemeClr val="accent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5387" tIns="0" rIns="175387" bIns="0" numCol="1" spcCol="1270" anchor="ctr" anchorCtr="0">
          <a:noAutofit/>
        </a:bodyPr>
        <a:lstStyle/>
        <a:p>
          <a:pPr lvl="0" algn="ctr" defTabSz="977900" rtl="0">
            <a:lnSpc>
              <a:spcPct val="90000"/>
            </a:lnSpc>
            <a:spcBef>
              <a:spcPct val="0"/>
            </a:spcBef>
            <a:spcAft>
              <a:spcPct val="35000"/>
            </a:spcAft>
          </a:pPr>
          <a:r>
            <a:rPr lang="fr-BE" sz="2200" b="1" i="0" u="none" kern="1200" baseline="0"/>
            <a:t>Indications</a:t>
          </a:r>
          <a:endParaRPr lang="fr-BE" sz="2200" kern="1200"/>
        </a:p>
      </dsp:txBody>
      <dsp:txXfrm>
        <a:off x="363143" y="1084013"/>
        <a:ext cx="4576756" cy="586034"/>
      </dsp:txXfrm>
    </dsp:sp>
    <dsp:sp modelId="{2A54F70C-19C5-4AD2-AD1F-D660A95AC5BD}">
      <dsp:nvSpPr>
        <dsp:cNvPr id="0" name=""/>
        <dsp:cNvSpPr/>
      </dsp:nvSpPr>
      <dsp:spPr>
        <a:xfrm>
          <a:off x="0" y="2374950"/>
          <a:ext cx="6628804" cy="554400"/>
        </a:xfrm>
        <a:prstGeom prst="rect">
          <a:avLst/>
        </a:prstGeom>
        <a:solidFill>
          <a:schemeClr val="lt1">
            <a:alpha val="90000"/>
            <a:hueOff val="0"/>
            <a:satOff val="0"/>
            <a:lumOff val="0"/>
            <a:alphaOff val="0"/>
          </a:schemeClr>
        </a:solidFill>
        <a:ln w="12700" cap="rnd"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0DBF5E6-6739-4F05-A008-F965FB382EF2}">
      <dsp:nvSpPr>
        <dsp:cNvPr id="0" name=""/>
        <dsp:cNvSpPr/>
      </dsp:nvSpPr>
      <dsp:spPr>
        <a:xfrm>
          <a:off x="331440" y="2050230"/>
          <a:ext cx="4640162" cy="649440"/>
        </a:xfrm>
        <a:prstGeom prst="roundRect">
          <a:avLst/>
        </a:prstGeom>
        <a:gradFill rotWithShape="0">
          <a:gsLst>
            <a:gs pos="0">
              <a:schemeClr val="accent2">
                <a:hueOff val="0"/>
                <a:satOff val="0"/>
                <a:lumOff val="0"/>
                <a:alphaOff val="0"/>
                <a:tint val="96000"/>
                <a:lumMod val="100000"/>
              </a:schemeClr>
            </a:gs>
            <a:gs pos="78000">
              <a:schemeClr val="accent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5387" tIns="0" rIns="175387" bIns="0" numCol="1" spcCol="1270" anchor="ctr" anchorCtr="0">
          <a:noAutofit/>
        </a:bodyPr>
        <a:lstStyle/>
        <a:p>
          <a:pPr lvl="0" algn="ctr" defTabSz="977900" rtl="0">
            <a:lnSpc>
              <a:spcPct val="90000"/>
            </a:lnSpc>
            <a:spcBef>
              <a:spcPct val="0"/>
            </a:spcBef>
            <a:spcAft>
              <a:spcPct val="35000"/>
            </a:spcAft>
          </a:pPr>
          <a:r>
            <a:rPr lang="fr-BE" sz="2200" b="1" i="0" u="none" kern="1200" baseline="0"/>
            <a:t>Inconvénients des benzodiazépines</a:t>
          </a:r>
          <a:endParaRPr lang="fr-BE" sz="2200" kern="1200"/>
        </a:p>
      </dsp:txBody>
      <dsp:txXfrm>
        <a:off x="363143" y="2081933"/>
        <a:ext cx="4576756" cy="586034"/>
      </dsp:txXfrm>
    </dsp:sp>
    <dsp:sp modelId="{6BDE275C-C0C8-4E0E-A320-9B28D2D377B2}">
      <dsp:nvSpPr>
        <dsp:cNvPr id="0" name=""/>
        <dsp:cNvSpPr/>
      </dsp:nvSpPr>
      <dsp:spPr>
        <a:xfrm>
          <a:off x="0" y="3372870"/>
          <a:ext cx="6628804" cy="554400"/>
        </a:xfrm>
        <a:prstGeom prst="rect">
          <a:avLst/>
        </a:prstGeom>
        <a:solidFill>
          <a:schemeClr val="lt1">
            <a:alpha val="90000"/>
            <a:hueOff val="0"/>
            <a:satOff val="0"/>
            <a:lumOff val="0"/>
            <a:alphaOff val="0"/>
          </a:schemeClr>
        </a:solidFill>
        <a:ln w="12700" cap="rnd"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1027C6D-EBB7-4225-AD41-36F81E037BE7}">
      <dsp:nvSpPr>
        <dsp:cNvPr id="0" name=""/>
        <dsp:cNvSpPr/>
      </dsp:nvSpPr>
      <dsp:spPr>
        <a:xfrm>
          <a:off x="331440" y="3048150"/>
          <a:ext cx="4640162" cy="649440"/>
        </a:xfrm>
        <a:prstGeom prst="roundRect">
          <a:avLst/>
        </a:prstGeom>
        <a:gradFill rotWithShape="0">
          <a:gsLst>
            <a:gs pos="0">
              <a:schemeClr val="accent2">
                <a:hueOff val="0"/>
                <a:satOff val="0"/>
                <a:lumOff val="0"/>
                <a:alphaOff val="0"/>
                <a:tint val="96000"/>
                <a:lumMod val="100000"/>
              </a:schemeClr>
            </a:gs>
            <a:gs pos="78000">
              <a:schemeClr val="accent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5387" tIns="0" rIns="175387" bIns="0" numCol="1" spcCol="1270" anchor="ctr" anchorCtr="0">
          <a:noAutofit/>
        </a:bodyPr>
        <a:lstStyle/>
        <a:p>
          <a:pPr lvl="0" algn="ctr" defTabSz="977900" rtl="0">
            <a:lnSpc>
              <a:spcPct val="90000"/>
            </a:lnSpc>
            <a:spcBef>
              <a:spcPct val="0"/>
            </a:spcBef>
            <a:spcAft>
              <a:spcPct val="35000"/>
            </a:spcAft>
          </a:pPr>
          <a:r>
            <a:rPr lang="fr-BE" sz="2200" b="1" i="0" u="none" kern="1200" baseline="0"/>
            <a:t>Utilisation rationnelle de benzodiazépines</a:t>
          </a:r>
        </a:p>
      </dsp:txBody>
      <dsp:txXfrm>
        <a:off x="363143" y="3079853"/>
        <a:ext cx="4576756" cy="586034"/>
      </dsp:txXfrm>
    </dsp:sp>
    <dsp:sp modelId="{ECC1E484-2DB7-4331-914B-E3054716EBC0}">
      <dsp:nvSpPr>
        <dsp:cNvPr id="0" name=""/>
        <dsp:cNvSpPr/>
      </dsp:nvSpPr>
      <dsp:spPr>
        <a:xfrm>
          <a:off x="0" y="4370790"/>
          <a:ext cx="6628804" cy="554400"/>
        </a:xfrm>
        <a:prstGeom prst="rect">
          <a:avLst/>
        </a:prstGeom>
        <a:solidFill>
          <a:schemeClr val="lt1">
            <a:alpha val="90000"/>
            <a:hueOff val="0"/>
            <a:satOff val="0"/>
            <a:lumOff val="0"/>
            <a:alphaOff val="0"/>
          </a:schemeClr>
        </a:solidFill>
        <a:ln w="12700" cap="rnd"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6C6860EF-93BB-4B5C-A492-51E23E347E31}">
      <dsp:nvSpPr>
        <dsp:cNvPr id="0" name=""/>
        <dsp:cNvSpPr/>
      </dsp:nvSpPr>
      <dsp:spPr>
        <a:xfrm>
          <a:off x="331440" y="4046070"/>
          <a:ext cx="4640162" cy="649440"/>
        </a:xfrm>
        <a:prstGeom prst="roundRect">
          <a:avLst/>
        </a:prstGeom>
        <a:gradFill rotWithShape="0">
          <a:gsLst>
            <a:gs pos="0">
              <a:schemeClr val="accent2">
                <a:hueOff val="0"/>
                <a:satOff val="0"/>
                <a:lumOff val="0"/>
                <a:alphaOff val="0"/>
                <a:tint val="96000"/>
                <a:lumMod val="100000"/>
              </a:schemeClr>
            </a:gs>
            <a:gs pos="78000">
              <a:schemeClr val="accent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5387" tIns="0" rIns="175387" bIns="0" numCol="1" spcCol="1270" anchor="ctr" anchorCtr="0">
          <a:noAutofit/>
        </a:bodyPr>
        <a:lstStyle/>
        <a:p>
          <a:pPr lvl="0" algn="ctr" defTabSz="977900" rtl="0">
            <a:lnSpc>
              <a:spcPct val="90000"/>
            </a:lnSpc>
            <a:spcBef>
              <a:spcPct val="0"/>
            </a:spcBef>
            <a:spcAft>
              <a:spcPct val="35000"/>
            </a:spcAft>
          </a:pPr>
          <a:r>
            <a:rPr lang="fr-BE" sz="2200" b="1" i="0" u="none" kern="1200" baseline="0"/>
            <a:t>Approche de l’utilisation chronique de benzodiazépines</a:t>
          </a:r>
          <a:endParaRPr lang="fr-BE" sz="2200" kern="1200" dirty="0"/>
        </a:p>
      </dsp:txBody>
      <dsp:txXfrm>
        <a:off x="363143" y="4077773"/>
        <a:ext cx="4576756" cy="5860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91E3A7-EE63-4ECC-A200-93687AAC989A}">
      <dsp:nvSpPr>
        <dsp:cNvPr id="0" name=""/>
        <dsp:cNvSpPr/>
      </dsp:nvSpPr>
      <dsp:spPr>
        <a:xfrm>
          <a:off x="0" y="1705"/>
          <a:ext cx="3094672" cy="745774"/>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fr-BE" sz="2000" b="0" i="0" u="none" kern="1200" baseline="0"/>
            <a:t>Autotest en ligne</a:t>
          </a:r>
          <a:endParaRPr lang="fr-BE" sz="2000" kern="1200"/>
        </a:p>
      </dsp:txBody>
      <dsp:txXfrm>
        <a:off x="36406" y="38111"/>
        <a:ext cx="3021860" cy="672962"/>
      </dsp:txXfrm>
    </dsp:sp>
    <dsp:sp modelId="{8C0F3C2E-7CEA-4599-B98F-31BFD3C59F96}">
      <dsp:nvSpPr>
        <dsp:cNvPr id="0" name=""/>
        <dsp:cNvSpPr/>
      </dsp:nvSpPr>
      <dsp:spPr>
        <a:xfrm rot="5400000">
          <a:off x="5547182" y="-1593164"/>
          <a:ext cx="596619" cy="5501639"/>
        </a:xfrm>
        <a:prstGeom prst="round2SameRect">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ctr" defTabSz="1244600" rtl="0">
            <a:lnSpc>
              <a:spcPct val="90000"/>
            </a:lnSpc>
            <a:spcBef>
              <a:spcPct val="0"/>
            </a:spcBef>
            <a:spcAft>
              <a:spcPct val="15000"/>
            </a:spcAft>
            <a:buChar char="••"/>
          </a:pPr>
          <a:r>
            <a:rPr lang="fr-BE" sz="2800" b="0" i="0" u="none" kern="1200" baseline="0">
              <a:solidFill>
                <a:schemeClr val="tx1">
                  <a:lumMod val="65000"/>
                  <a:lumOff val="35000"/>
                </a:schemeClr>
              </a:solidFill>
            </a:rPr>
            <a:t>Lettre d’arrêt</a:t>
          </a:r>
          <a:endParaRPr lang="fr-BE" sz="2800" kern="1200" dirty="0">
            <a:solidFill>
              <a:schemeClr val="tx1">
                <a:lumMod val="65000"/>
                <a:lumOff val="35000"/>
              </a:schemeClr>
            </a:solidFill>
          </a:endParaRPr>
        </a:p>
      </dsp:txBody>
      <dsp:txXfrm rot="-5400000">
        <a:off x="3094673" y="888470"/>
        <a:ext cx="5472514" cy="538369"/>
      </dsp:txXfrm>
    </dsp:sp>
    <dsp:sp modelId="{B2C45E24-FA92-4422-B6E4-0657339EB706}">
      <dsp:nvSpPr>
        <dsp:cNvPr id="0" name=""/>
        <dsp:cNvSpPr/>
      </dsp:nvSpPr>
      <dsp:spPr>
        <a:xfrm>
          <a:off x="0" y="784768"/>
          <a:ext cx="3094672" cy="745774"/>
        </a:xfrm>
        <a:prstGeom prst="roundRect">
          <a:avLst/>
        </a:prstGeom>
        <a:solidFill>
          <a:schemeClr val="accent2">
            <a:hueOff val="-741071"/>
            <a:satOff val="3550"/>
            <a:lumOff val="328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fr-BE" sz="2000" b="0" i="0" u="none" kern="1200" baseline="0"/>
            <a:t>Intervention minimale</a:t>
          </a:r>
          <a:endParaRPr lang="fr-BE" sz="2000" kern="1200"/>
        </a:p>
      </dsp:txBody>
      <dsp:txXfrm>
        <a:off x="36406" y="821174"/>
        <a:ext cx="3021860" cy="672962"/>
      </dsp:txXfrm>
    </dsp:sp>
    <dsp:sp modelId="{B787B91C-6120-4C9B-8362-34B55476E92C}">
      <dsp:nvSpPr>
        <dsp:cNvPr id="0" name=""/>
        <dsp:cNvSpPr/>
      </dsp:nvSpPr>
      <dsp:spPr>
        <a:xfrm rot="5400000">
          <a:off x="5547182" y="-810101"/>
          <a:ext cx="596619" cy="5501639"/>
        </a:xfrm>
        <a:prstGeom prst="round2SameRect">
          <a:avLst/>
        </a:prstGeom>
        <a:solidFill>
          <a:schemeClr val="accent2">
            <a:tint val="40000"/>
            <a:alpha val="90000"/>
            <a:hueOff val="-2045918"/>
            <a:satOff val="22554"/>
            <a:lumOff val="2148"/>
            <a:alphaOff val="0"/>
          </a:schemeClr>
        </a:solidFill>
        <a:ln w="19050" cap="rnd" cmpd="sng" algn="ctr">
          <a:solidFill>
            <a:schemeClr val="accent2">
              <a:tint val="40000"/>
              <a:alpha val="90000"/>
              <a:hueOff val="-2045918"/>
              <a:satOff val="22554"/>
              <a:lumOff val="214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ctr" defTabSz="1244600" rtl="0">
            <a:lnSpc>
              <a:spcPct val="90000"/>
            </a:lnSpc>
            <a:spcBef>
              <a:spcPct val="0"/>
            </a:spcBef>
            <a:spcAft>
              <a:spcPct val="15000"/>
            </a:spcAft>
            <a:buChar char="••"/>
          </a:pPr>
          <a:r>
            <a:rPr lang="fr-BE" sz="2800" b="0" i="0" u="none" kern="1200" baseline="0">
              <a:solidFill>
                <a:schemeClr val="tx1">
                  <a:lumMod val="65000"/>
                  <a:lumOff val="35000"/>
                </a:schemeClr>
              </a:solidFill>
            </a:rPr>
            <a:t>Brochure relative à l’éducation</a:t>
          </a:r>
          <a:endParaRPr lang="fr-BE" sz="2800" kern="1200" dirty="0">
            <a:solidFill>
              <a:schemeClr val="tx1">
                <a:lumMod val="65000"/>
                <a:lumOff val="35000"/>
              </a:schemeClr>
            </a:solidFill>
          </a:endParaRPr>
        </a:p>
      </dsp:txBody>
      <dsp:txXfrm rot="-5400000">
        <a:off x="3094673" y="1671533"/>
        <a:ext cx="5472514" cy="538369"/>
      </dsp:txXfrm>
    </dsp:sp>
    <dsp:sp modelId="{78D63F9F-C67C-489B-9B7F-C833AFCC7A20}">
      <dsp:nvSpPr>
        <dsp:cNvPr id="0" name=""/>
        <dsp:cNvSpPr/>
      </dsp:nvSpPr>
      <dsp:spPr>
        <a:xfrm>
          <a:off x="0" y="1567831"/>
          <a:ext cx="3094672" cy="745774"/>
        </a:xfrm>
        <a:prstGeom prst="roundRect">
          <a:avLst/>
        </a:prstGeom>
        <a:solidFill>
          <a:schemeClr val="accent2">
            <a:hueOff val="-1482143"/>
            <a:satOff val="7100"/>
            <a:lumOff val="656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fr-BE" sz="2000" b="0" i="0" u="none" kern="1200" baseline="0"/>
            <a:t>Dispense d’informations d’(auto)assistance</a:t>
          </a:r>
          <a:endParaRPr lang="fr-BE" sz="2000" kern="1200"/>
        </a:p>
      </dsp:txBody>
      <dsp:txXfrm>
        <a:off x="36406" y="1604237"/>
        <a:ext cx="3021860" cy="672962"/>
      </dsp:txXfrm>
    </dsp:sp>
    <dsp:sp modelId="{C4011B49-D485-4EF2-BB5E-02BFC8F9FF53}">
      <dsp:nvSpPr>
        <dsp:cNvPr id="0" name=""/>
        <dsp:cNvSpPr/>
      </dsp:nvSpPr>
      <dsp:spPr>
        <a:xfrm rot="5400000">
          <a:off x="5547182" y="-27038"/>
          <a:ext cx="596619" cy="5501639"/>
        </a:xfrm>
        <a:prstGeom prst="round2SameRect">
          <a:avLst/>
        </a:prstGeom>
        <a:solidFill>
          <a:schemeClr val="accent2">
            <a:tint val="40000"/>
            <a:alpha val="90000"/>
            <a:hueOff val="-4091836"/>
            <a:satOff val="45107"/>
            <a:lumOff val="4296"/>
            <a:alphaOff val="0"/>
          </a:schemeClr>
        </a:solidFill>
        <a:ln w="19050" cap="rnd" cmpd="sng" algn="ctr">
          <a:solidFill>
            <a:schemeClr val="accent2">
              <a:tint val="40000"/>
              <a:alpha val="90000"/>
              <a:hueOff val="-4091836"/>
              <a:satOff val="45107"/>
              <a:lumOff val="42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ctr" defTabSz="1244600" rtl="0">
            <a:lnSpc>
              <a:spcPct val="90000"/>
            </a:lnSpc>
            <a:spcBef>
              <a:spcPct val="0"/>
            </a:spcBef>
            <a:spcAft>
              <a:spcPct val="15000"/>
            </a:spcAft>
            <a:buChar char="••"/>
          </a:pPr>
          <a:r>
            <a:rPr lang="fr-BE" sz="2800" b="0" i="0" u="none" kern="1200" baseline="0">
              <a:solidFill>
                <a:schemeClr val="tx1">
                  <a:lumMod val="65000"/>
                  <a:lumOff val="35000"/>
                </a:schemeClr>
              </a:solidFill>
            </a:rPr>
            <a:t>Schéma d’arrêt progressif</a:t>
          </a:r>
          <a:endParaRPr lang="fr-BE" sz="2800" kern="1200" dirty="0">
            <a:solidFill>
              <a:schemeClr val="tx1">
                <a:lumMod val="65000"/>
                <a:lumOff val="35000"/>
              </a:schemeClr>
            </a:solidFill>
          </a:endParaRPr>
        </a:p>
      </dsp:txBody>
      <dsp:txXfrm rot="-5400000">
        <a:off x="3094673" y="2454596"/>
        <a:ext cx="5472514" cy="538369"/>
      </dsp:txXfrm>
    </dsp:sp>
    <dsp:sp modelId="{7BB3FB9A-9D07-41C7-9B14-46C85FA8940B}">
      <dsp:nvSpPr>
        <dsp:cNvPr id="0" name=""/>
        <dsp:cNvSpPr/>
      </dsp:nvSpPr>
      <dsp:spPr>
        <a:xfrm>
          <a:off x="0" y="2350894"/>
          <a:ext cx="3094672" cy="745774"/>
        </a:xfrm>
        <a:prstGeom prst="roundRect">
          <a:avLst/>
        </a:prstGeom>
        <a:solidFill>
          <a:schemeClr val="accent2">
            <a:hueOff val="-2223214"/>
            <a:satOff val="10650"/>
            <a:lumOff val="985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fr-BE" sz="2000" b="0" i="0" u="none" kern="1200" baseline="0"/>
            <a:t>Réduction de dose (régulée)</a:t>
          </a:r>
          <a:endParaRPr lang="fr-BE" sz="2000" kern="1200"/>
        </a:p>
      </dsp:txBody>
      <dsp:txXfrm>
        <a:off x="36406" y="2387300"/>
        <a:ext cx="3021860" cy="672962"/>
      </dsp:txXfrm>
    </dsp:sp>
    <dsp:sp modelId="{B59511EF-C0FB-4FF4-9DFA-56700D36B9DC}">
      <dsp:nvSpPr>
        <dsp:cNvPr id="0" name=""/>
        <dsp:cNvSpPr/>
      </dsp:nvSpPr>
      <dsp:spPr>
        <a:xfrm>
          <a:off x="0" y="3133957"/>
          <a:ext cx="3094672" cy="745774"/>
        </a:xfrm>
        <a:prstGeom prst="roundRect">
          <a:avLst/>
        </a:prstGeom>
        <a:solidFill>
          <a:schemeClr val="accent2">
            <a:hueOff val="-2964285"/>
            <a:satOff val="14200"/>
            <a:lumOff val="1313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fr-BE" sz="2000" b="0" i="0" u="none" kern="1200" baseline="0"/>
            <a:t>Référence aux centres spécialisés</a:t>
          </a:r>
          <a:endParaRPr lang="fr-BE" sz="2000" kern="1200"/>
        </a:p>
      </dsp:txBody>
      <dsp:txXfrm>
        <a:off x="36406" y="3170363"/>
        <a:ext cx="3021860" cy="6729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959AA3-686E-4302-9A51-34CB3F30DAAD}">
      <dsp:nvSpPr>
        <dsp:cNvPr id="0" name=""/>
        <dsp:cNvSpPr/>
      </dsp:nvSpPr>
      <dsp:spPr>
        <a:xfrm>
          <a:off x="0" y="194592"/>
          <a:ext cx="2686347" cy="1611808"/>
        </a:xfrm>
        <a:prstGeom prst="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fr-BE" sz="2100" b="0" i="0" u="none" kern="1200" baseline="0"/>
            <a:t>Étape 1 : Sélection des patients</a:t>
          </a:r>
          <a:endParaRPr lang="fr-BE" sz="2100" kern="1200" dirty="0"/>
        </a:p>
      </dsp:txBody>
      <dsp:txXfrm>
        <a:off x="0" y="194592"/>
        <a:ext cx="2686347" cy="1611808"/>
      </dsp:txXfrm>
    </dsp:sp>
    <dsp:sp modelId="{ED5D3B74-016A-44D3-824B-F8BB78DB3016}">
      <dsp:nvSpPr>
        <dsp:cNvPr id="0" name=""/>
        <dsp:cNvSpPr/>
      </dsp:nvSpPr>
      <dsp:spPr>
        <a:xfrm>
          <a:off x="2954982" y="194592"/>
          <a:ext cx="2686347" cy="1611808"/>
        </a:xfrm>
        <a:prstGeom prst="rect">
          <a:avLst/>
        </a:prstGeom>
        <a:solidFill>
          <a:schemeClr val="accent2">
            <a:hueOff val="-592857"/>
            <a:satOff val="2840"/>
            <a:lumOff val="262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fr-BE" sz="2100" b="0" i="0" u="none" kern="1200" baseline="0"/>
            <a:t>Étape 2 : Screening des patients</a:t>
          </a:r>
          <a:endParaRPr lang="fr-BE" sz="2100" kern="1200" dirty="0"/>
        </a:p>
      </dsp:txBody>
      <dsp:txXfrm>
        <a:off x="2954982" y="194592"/>
        <a:ext cx="2686347" cy="1611808"/>
      </dsp:txXfrm>
    </dsp:sp>
    <dsp:sp modelId="{C8579798-46D6-485A-A110-9E7701289AD0}">
      <dsp:nvSpPr>
        <dsp:cNvPr id="0" name=""/>
        <dsp:cNvSpPr/>
      </dsp:nvSpPr>
      <dsp:spPr>
        <a:xfrm>
          <a:off x="5909964" y="194592"/>
          <a:ext cx="2686347" cy="1611808"/>
        </a:xfrm>
        <a:prstGeom prst="rect">
          <a:avLst/>
        </a:prstGeom>
        <a:solidFill>
          <a:schemeClr val="accent2">
            <a:hueOff val="-1185714"/>
            <a:satOff val="5680"/>
            <a:lumOff val="525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fr-BE" sz="2100" b="0" i="0" u="none" kern="1200" baseline="0"/>
            <a:t>Étape 3 : Envoi de la lettre d’arrêt</a:t>
          </a:r>
          <a:endParaRPr lang="fr-BE" sz="2100" kern="1200" dirty="0"/>
        </a:p>
      </dsp:txBody>
      <dsp:txXfrm>
        <a:off x="5909964" y="194592"/>
        <a:ext cx="2686347" cy="1611808"/>
      </dsp:txXfrm>
    </dsp:sp>
    <dsp:sp modelId="{5DE6F805-185B-4A8C-A360-59A67D0800D6}">
      <dsp:nvSpPr>
        <dsp:cNvPr id="0" name=""/>
        <dsp:cNvSpPr/>
      </dsp:nvSpPr>
      <dsp:spPr>
        <a:xfrm>
          <a:off x="0" y="2075035"/>
          <a:ext cx="2686347" cy="1611808"/>
        </a:xfrm>
        <a:prstGeom prst="rect">
          <a:avLst/>
        </a:prstGeom>
        <a:solidFill>
          <a:schemeClr val="accent2">
            <a:hueOff val="-1778571"/>
            <a:satOff val="8520"/>
            <a:lumOff val="788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fr-BE" sz="2100" b="0" i="0" u="none" kern="1200" baseline="0"/>
            <a:t>Étape 4 : Inviter à un entretien de suivi</a:t>
          </a:r>
          <a:endParaRPr lang="fr-BE" sz="2100" kern="1200" dirty="0"/>
        </a:p>
      </dsp:txBody>
      <dsp:txXfrm>
        <a:off x="0" y="2075035"/>
        <a:ext cx="2686347" cy="1611808"/>
      </dsp:txXfrm>
    </dsp:sp>
    <dsp:sp modelId="{7FFF7292-9B1A-49BB-9CB9-B88098244E82}">
      <dsp:nvSpPr>
        <dsp:cNvPr id="0" name=""/>
        <dsp:cNvSpPr/>
      </dsp:nvSpPr>
      <dsp:spPr>
        <a:xfrm>
          <a:off x="2954982" y="2075035"/>
          <a:ext cx="2686347" cy="1611808"/>
        </a:xfrm>
        <a:prstGeom prst="rect">
          <a:avLst/>
        </a:prstGeom>
        <a:solidFill>
          <a:schemeClr val="accent2">
            <a:hueOff val="-2371428"/>
            <a:satOff val="11360"/>
            <a:lumOff val="1051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fr-BE" sz="2100" b="0" i="0" u="none" kern="1200" baseline="0"/>
            <a:t>Étape 5 : Mener un entretien de suivi et, si nécessaire, prendre des mesures</a:t>
          </a:r>
          <a:endParaRPr lang="fr-BE" sz="2100" kern="1200" dirty="0"/>
        </a:p>
      </dsp:txBody>
      <dsp:txXfrm>
        <a:off x="2954982" y="2075035"/>
        <a:ext cx="2686347" cy="1611808"/>
      </dsp:txXfrm>
    </dsp:sp>
    <dsp:sp modelId="{FE0D28A5-7C32-45E1-8F14-9AF0F2A4A497}">
      <dsp:nvSpPr>
        <dsp:cNvPr id="0" name=""/>
        <dsp:cNvSpPr/>
      </dsp:nvSpPr>
      <dsp:spPr>
        <a:xfrm>
          <a:off x="5909964" y="2075035"/>
          <a:ext cx="2686347" cy="1611808"/>
        </a:xfrm>
        <a:prstGeom prst="rect">
          <a:avLst/>
        </a:prstGeom>
        <a:solidFill>
          <a:schemeClr val="accent2">
            <a:hueOff val="-2964285"/>
            <a:satOff val="14200"/>
            <a:lumOff val="1313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fr-BE" sz="2100" b="0" i="0" u="none" kern="1200" baseline="0"/>
            <a:t>Étape 6 : Communication avec les autres fournisseurs de soins concernés</a:t>
          </a:r>
          <a:endParaRPr lang="fr-BE" sz="2100" kern="1200" dirty="0"/>
        </a:p>
      </dsp:txBody>
      <dsp:txXfrm>
        <a:off x="5909964" y="2075035"/>
        <a:ext cx="2686347" cy="1611808"/>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F56B23-E9CF-4B1E-AFDE-6FE1F98FEAE5}" type="datetimeFigureOut">
              <a:rPr lang="nl-BE" smtClean="0"/>
              <a:t>17/02/2020</a:t>
            </a:fld>
            <a:endParaRPr lang="nl-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61383B-671D-4ADD-B397-3EA4293BD7CB}" type="slidenum">
              <a:rPr lang="nl-BE" smtClean="0"/>
              <a:t>‹nr.›</a:t>
            </a:fld>
            <a:endParaRPr lang="nl-BE"/>
          </a:p>
        </p:txBody>
      </p:sp>
    </p:spTree>
    <p:extLst>
      <p:ext uri="{BB962C8B-B14F-4D97-AF65-F5344CB8AC3E}">
        <p14:creationId xmlns:p14="http://schemas.microsoft.com/office/powerpoint/2010/main" val="1600347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BE" b="0" i="0" u="none" baseline="0"/>
              <a:t>Objectif pour les médecins et les pharmaciens qui participent à la CMP : </a:t>
            </a:r>
          </a:p>
          <a:p>
            <a:endParaRPr lang="fr-BE" dirty="0"/>
          </a:p>
          <a:p>
            <a:pPr marL="514350" lvl="0" indent="-514350" algn="l" rtl="0">
              <a:buFont typeface="+mj-lt"/>
              <a:buAutoNum type="arabicPeriod"/>
            </a:pPr>
            <a:r>
              <a:rPr lang="fr-BE" b="1" i="0" u="none" baseline="0"/>
              <a:t>Prévention d’une nouvelle utilisation indésirable de benzodiazépines : </a:t>
            </a:r>
          </a:p>
          <a:p>
            <a:pPr lvl="3" algn="l" rtl="0"/>
            <a:r>
              <a:rPr lang="fr-BE" b="0" i="0" u="none" baseline="0"/>
              <a:t>fournir des alternatives et des interventions non médicamenteuses appropriées pour obtenir une prescription et une délivrance rationnelles de benzodiazépines.</a:t>
            </a:r>
          </a:p>
          <a:p>
            <a:pPr lvl="3" algn="l" rtl="0"/>
            <a:endParaRPr lang="fr-BE" dirty="0"/>
          </a:p>
          <a:p>
            <a:pPr marL="514350" lvl="0" indent="-514350" algn="l" rtl="0">
              <a:buFont typeface="+mj-lt"/>
              <a:buAutoNum type="arabicPeriod"/>
            </a:pPr>
            <a:r>
              <a:rPr lang="fr-BE" b="1" i="0" u="none" baseline="0"/>
              <a:t>Approche de l’utilisation chronique de benzodiazépines existante : </a:t>
            </a:r>
          </a:p>
          <a:p>
            <a:pPr lvl="3" algn="l" rtl="0"/>
            <a:r>
              <a:rPr lang="fr-BE" b="0" i="0" u="none" baseline="0"/>
              <a:t>fournir des interventions et des outils pour la réduction progressive de l’utilisation chronique de benzodiazépines.</a:t>
            </a:r>
          </a:p>
          <a:p>
            <a:endParaRPr lang="fr-BE" dirty="0"/>
          </a:p>
        </p:txBody>
      </p:sp>
      <p:sp>
        <p:nvSpPr>
          <p:cNvPr id="4" name="Slide Number Placeholder 3"/>
          <p:cNvSpPr>
            <a:spLocks noGrp="1"/>
          </p:cNvSpPr>
          <p:nvPr>
            <p:ph type="sldNum" sz="quarter" idx="10"/>
          </p:nvPr>
        </p:nvSpPr>
        <p:spPr/>
        <p:txBody>
          <a:bodyPr/>
          <a:lstStyle/>
          <a:p>
            <a:pPr algn="l" rtl="0"/>
            <a:fld id="{1761383B-671D-4ADD-B397-3EA4293BD7CB}" type="slidenum">
              <a:rPr/>
              <a:t>5</a:t>
            </a:fld>
            <a:endParaRPr lang="fr-BE"/>
          </a:p>
        </p:txBody>
      </p:sp>
    </p:spTree>
    <p:extLst>
      <p:ext uri="{BB962C8B-B14F-4D97-AF65-F5344CB8AC3E}">
        <p14:creationId xmlns:p14="http://schemas.microsoft.com/office/powerpoint/2010/main" val="3036832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pPr algn="l" rtl="0"/>
            <a:fld id="{1761383B-671D-4ADD-B397-3EA4293BD7CB}" type="slidenum">
              <a:rPr/>
              <a:t>9</a:t>
            </a:fld>
            <a:endParaRPr lang="fr-BE"/>
          </a:p>
        </p:txBody>
      </p:sp>
    </p:spTree>
    <p:extLst>
      <p:ext uri="{BB962C8B-B14F-4D97-AF65-F5344CB8AC3E}">
        <p14:creationId xmlns:p14="http://schemas.microsoft.com/office/powerpoint/2010/main" val="1145600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BE" b="0" i="0" u="none" baseline="0"/>
              <a:t>L’</a:t>
            </a:r>
            <a:r>
              <a:rPr lang="fr-BE" b="1" i="0" u="none" baseline="0"/>
              <a:t>acathisie</a:t>
            </a:r>
            <a:r>
              <a:rPr lang="fr-BE" b="0" i="0" u="none" baseline="0"/>
              <a:t> (du grec kathisis = s'asseoir) est une incapacité à rester dans la même position (assise ou couchée) pendant un certain temps : une agitation motrice involontaire et continue.</a:t>
            </a:r>
          </a:p>
          <a:p>
            <a:endParaRPr lang="fr-BE" dirty="0"/>
          </a:p>
          <a:p>
            <a:pPr algn="l" rtl="0"/>
            <a:r>
              <a:rPr lang="fr-BE" b="0" i="0" u="none" baseline="0"/>
              <a:t>La </a:t>
            </a:r>
            <a:r>
              <a:rPr lang="fr-BE" b="1" i="0" u="none" baseline="0"/>
              <a:t>catatonie</a:t>
            </a:r>
            <a:r>
              <a:rPr lang="fr-BE" b="0" i="0" u="none" baseline="0"/>
              <a:t> est un syndrome caractérisé par des symptômes moteurs, un comportement inactif (« comportement de sevrage »), de l’excitation et un comportement bizarre (répétitif).</a:t>
            </a:r>
          </a:p>
        </p:txBody>
      </p:sp>
      <p:sp>
        <p:nvSpPr>
          <p:cNvPr id="4" name="Slide Number Placeholder 3"/>
          <p:cNvSpPr>
            <a:spLocks noGrp="1"/>
          </p:cNvSpPr>
          <p:nvPr>
            <p:ph type="sldNum" sz="quarter" idx="10"/>
          </p:nvPr>
        </p:nvSpPr>
        <p:spPr/>
        <p:txBody>
          <a:bodyPr/>
          <a:lstStyle/>
          <a:p>
            <a:pPr algn="l" rtl="0"/>
            <a:fld id="{1761383B-671D-4ADD-B397-3EA4293BD7CB}" type="slidenum">
              <a:rPr/>
              <a:t>10</a:t>
            </a:fld>
            <a:endParaRPr lang="fr-BE"/>
          </a:p>
        </p:txBody>
      </p:sp>
    </p:spTree>
    <p:extLst>
      <p:ext uri="{BB962C8B-B14F-4D97-AF65-F5344CB8AC3E}">
        <p14:creationId xmlns:p14="http://schemas.microsoft.com/office/powerpoint/2010/main" val="4551013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BE" b="0" i="0" u="none" baseline="0"/>
              <a:t>Les effets indésirables des benzodiazépines sont connus depuis des décennies (</a:t>
            </a:r>
            <a:r>
              <a:rPr lang="fr-BE" b="0" i="1" u="none" baseline="0"/>
              <a:t>FTO-module stoppen met benzodiazepines -oriëntatie) </a:t>
            </a:r>
            <a:r>
              <a:rPr lang="fr-BE" b="0" i="0" u="none" baseline="0"/>
              <a:t>: </a:t>
            </a:r>
          </a:p>
          <a:p>
            <a:pPr algn="l" rtl="0"/>
            <a:r>
              <a:rPr lang="fr-BE" b="0" i="0" u="none" baseline="0"/>
              <a:t> </a:t>
            </a:r>
            <a:endParaRPr lang="fr-BE" dirty="0"/>
          </a:p>
          <a:p>
            <a:pPr lvl="0" algn="l" rtl="0"/>
            <a:r>
              <a:rPr lang="fr-BE" b="1" i="0" u="none" baseline="0"/>
              <a:t>Troubles moteurs (faiblesse et fatigue musculaires)</a:t>
            </a:r>
            <a:r>
              <a:rPr lang="fr-BE" b="1"/>
              <a:t/>
            </a:r>
            <a:br>
              <a:rPr lang="fr-BE" b="1"/>
            </a:br>
            <a:r>
              <a:rPr lang="fr-BE" b="0" i="0" u="none" baseline="0"/>
              <a:t>La relaxation musculaire, combinée à une réduction de la capacité de réaction et de concentration, augmente le risque de chutes. C’est en début d’utilisation</a:t>
            </a:r>
            <a:r>
              <a:rPr lang="fr-BE"/>
              <a:t/>
            </a:r>
            <a:br>
              <a:rPr lang="fr-BE"/>
            </a:br>
            <a:r>
              <a:rPr lang="fr-BE" b="0" i="0" u="none" baseline="0"/>
              <a:t>que le risque est le plus élevé. En cas d’utilisation chronique, le risque diminue progressivement, mais reste accru.</a:t>
            </a:r>
          </a:p>
          <a:p>
            <a:pPr lvl="0" algn="l" rtl="0"/>
            <a:r>
              <a:rPr lang="fr-BE" b="1" i="0" u="none" baseline="0"/>
              <a:t>Somnolence et assoupissement (réduction de la réactivité et de la concentration) ; gueule de bois</a:t>
            </a:r>
            <a:r>
              <a:rPr lang="fr-BE" b="1"/>
              <a:t/>
            </a:r>
            <a:br>
              <a:rPr lang="fr-BE" b="1"/>
            </a:br>
            <a:r>
              <a:rPr lang="fr-BE" b="0" i="0" u="none" baseline="0"/>
              <a:t>Ce qui induit un danger à la conduite d’un véhicule et à l’utilisation de machines. On note un risque</a:t>
            </a:r>
            <a:r>
              <a:rPr lang="fr-BE"/>
              <a:t/>
            </a:r>
            <a:br>
              <a:rPr lang="fr-BE"/>
            </a:br>
            <a:r>
              <a:rPr lang="fr-BE" b="0" i="0" u="none" baseline="0"/>
              <a:t>clairement accru d’accidents de la circulation (VAD </a:t>
            </a:r>
            <a:r>
              <a:rPr lang="fr-BE" b="0" i="1" u="none" baseline="0"/>
              <a:t>Stuurman-Bieze, 2010</a:t>
            </a:r>
            <a:r>
              <a:rPr lang="fr-BE" b="0" i="0" u="none" baseline="0"/>
              <a:t>).</a:t>
            </a:r>
            <a:r>
              <a:rPr lang="fr-BE"/>
              <a:t/>
            </a:r>
            <a:br>
              <a:rPr lang="fr-BE"/>
            </a:br>
            <a:r>
              <a:rPr lang="fr-BE" b="0" i="0" u="none" baseline="0"/>
              <a:t>L’augmentation du risque semble être dose-dépendante. </a:t>
            </a:r>
          </a:p>
          <a:p>
            <a:pPr lvl="0" algn="l" rtl="0"/>
            <a:r>
              <a:rPr lang="fr-BE" b="1" i="0" u="none" baseline="0"/>
              <a:t>Troubles de la mémoire</a:t>
            </a:r>
            <a:r>
              <a:rPr lang="fr-BE" b="1"/>
              <a:t/>
            </a:r>
            <a:br>
              <a:rPr lang="fr-BE" b="1"/>
            </a:br>
            <a:r>
              <a:rPr lang="fr-BE" b="0" i="0" u="none" baseline="0"/>
              <a:t>Les benzodiazépines peuvent causer des troubles de la mémoire (en particulier une amnésie</a:t>
            </a:r>
            <a:r>
              <a:rPr lang="fr-BE"/>
              <a:t/>
            </a:r>
            <a:br>
              <a:rPr lang="fr-BE"/>
            </a:br>
            <a:r>
              <a:rPr lang="fr-BE" b="0" i="0" u="none" baseline="0"/>
              <a:t>antérograde). La capacité de stocker des informations dans</a:t>
            </a:r>
            <a:r>
              <a:rPr lang="fr-BE"/>
              <a:t/>
            </a:r>
            <a:br>
              <a:rPr lang="fr-BE"/>
            </a:br>
            <a:r>
              <a:rPr lang="fr-BE" b="0" i="0" u="none" baseline="0"/>
              <a:t>la mémoire à long terme s’en trouve dès lors réduite. Ceci vaut également pour la restitution</a:t>
            </a:r>
            <a:r>
              <a:rPr lang="fr-BE"/>
              <a:t/>
            </a:r>
            <a:br>
              <a:rPr lang="fr-BE"/>
            </a:br>
            <a:r>
              <a:rPr lang="fr-BE" b="0" i="0" u="none" baseline="0"/>
              <a:t>d’informations stockées dans la mémoire à long terme en cours d’utilisation. Les</a:t>
            </a:r>
            <a:r>
              <a:rPr lang="fr-BE"/>
              <a:t/>
            </a:r>
            <a:br>
              <a:rPr lang="fr-BE"/>
            </a:br>
            <a:r>
              <a:rPr lang="fr-BE" b="0" i="0" u="none" baseline="0"/>
              <a:t>troubles de la mémoire peuvent être un effet indésirable gênant en cas d’utilisation</a:t>
            </a:r>
            <a:r>
              <a:rPr lang="fr-BE"/>
              <a:t/>
            </a:r>
            <a:br>
              <a:rPr lang="fr-BE"/>
            </a:br>
            <a:r>
              <a:rPr lang="fr-BE" b="0" i="0" u="none" baseline="0"/>
              <a:t>en journée et d’utilisation de benzodiazépines à action prolongée,</a:t>
            </a:r>
            <a:r>
              <a:rPr lang="fr-BE"/>
              <a:t/>
            </a:r>
            <a:br>
              <a:rPr lang="fr-BE"/>
            </a:br>
            <a:r>
              <a:rPr lang="fr-BE" b="0" i="0" u="none" baseline="0"/>
              <a:t>à court et à long terme </a:t>
            </a:r>
            <a:r>
              <a:rPr lang="fr-BE" b="0" i="1" u="none" baseline="0"/>
              <a:t>(NHG-Standaard Slaapproblemen en</a:t>
            </a:r>
            <a:r>
              <a:rPr lang="fr-BE" i="1"/>
              <a:t/>
            </a:r>
            <a:br>
              <a:rPr lang="fr-BE" i="1"/>
            </a:br>
            <a:r>
              <a:rPr lang="fr-BE" b="0" i="1" u="none" baseline="0"/>
              <a:t>slaapstoornissen, 2014</a:t>
            </a:r>
            <a:r>
              <a:rPr lang="fr-BE" b="0" i="0" u="none" baseline="0"/>
              <a:t>). La confusion est particulièrement fréquente chez les personnes âgées.</a:t>
            </a:r>
          </a:p>
          <a:p>
            <a:pPr lvl="0" algn="l" rtl="0"/>
            <a:r>
              <a:rPr lang="fr-BE" b="1" i="0" u="none" baseline="0"/>
              <a:t>Mise à plat de la personnalité</a:t>
            </a:r>
            <a:r>
              <a:rPr lang="fr-BE" b="1"/>
              <a:t/>
            </a:r>
            <a:br>
              <a:rPr lang="fr-BE" b="1"/>
            </a:br>
            <a:r>
              <a:rPr lang="fr-BE" b="0" i="0" u="none" baseline="0"/>
              <a:t>Notamment absence de sentiments, passivité et apathie.</a:t>
            </a:r>
          </a:p>
          <a:p>
            <a:pPr lvl="0" algn="l" rtl="0"/>
            <a:r>
              <a:rPr lang="fr-BE" b="1" i="0" u="none" baseline="0"/>
              <a:t>Symptômes dépressifs</a:t>
            </a:r>
            <a:r>
              <a:rPr lang="fr-BE" b="1"/>
              <a:t/>
            </a:r>
            <a:br>
              <a:rPr lang="fr-BE" b="1"/>
            </a:br>
            <a:r>
              <a:rPr lang="fr-BE" b="0" i="0" u="none" baseline="0"/>
              <a:t>Notamment la somnolence, l’anhédonie et la perte d’initiative et/ou de libido.</a:t>
            </a:r>
          </a:p>
          <a:p>
            <a:pPr lvl="0" algn="l" rtl="0"/>
            <a:r>
              <a:rPr lang="fr-BE" b="1" i="0" u="none" baseline="0"/>
              <a:t>Tolérance</a:t>
            </a:r>
            <a:r>
              <a:rPr lang="fr-BE" b="1"/>
              <a:t/>
            </a:r>
            <a:br>
              <a:rPr lang="fr-BE" b="1"/>
            </a:br>
            <a:r>
              <a:rPr lang="fr-BE" b="0" i="0" u="none" baseline="0"/>
              <a:t>L’efficacité des benzodiazépines diminue en cas d’utilisation régulière</a:t>
            </a:r>
            <a:r>
              <a:rPr lang="fr-BE"/>
              <a:t/>
            </a:r>
            <a:br>
              <a:rPr lang="fr-BE"/>
            </a:br>
            <a:r>
              <a:rPr lang="fr-BE" b="0" i="0" u="none" baseline="0"/>
              <a:t>pendant plusieurs semaines (les effets indésirables persistent). Cela est</a:t>
            </a:r>
            <a:r>
              <a:rPr lang="fr-BE"/>
              <a:t/>
            </a:r>
            <a:br>
              <a:rPr lang="fr-BE"/>
            </a:br>
            <a:r>
              <a:rPr lang="fr-BE" b="0" i="0" u="none" baseline="0"/>
              <a:t>dû à l’apparition d’une tolérance. Ce qui peut mener à une augmentation (progressive)</a:t>
            </a:r>
            <a:r>
              <a:rPr lang="fr-BE"/>
              <a:t/>
            </a:r>
            <a:br>
              <a:rPr lang="fr-BE"/>
            </a:br>
            <a:r>
              <a:rPr lang="fr-BE" b="0" i="0" u="none" baseline="0"/>
              <a:t>de la posologie pour obtenir un effet identique. Le risque d’effets indésirables s’en trouve également</a:t>
            </a:r>
            <a:r>
              <a:rPr lang="fr-BE"/>
              <a:t/>
            </a:r>
            <a:br>
              <a:rPr lang="fr-BE"/>
            </a:br>
            <a:r>
              <a:rPr lang="fr-BE" b="0" i="0" u="none" baseline="0"/>
              <a:t>augmenté (</a:t>
            </a:r>
            <a:r>
              <a:rPr lang="fr-BE" b="0" i="1" u="none" baseline="0"/>
              <a:t>NHG-Standaard Slaapproblemen</a:t>
            </a:r>
            <a:r>
              <a:rPr lang="fr-BE" i="1"/>
              <a:t/>
            </a:r>
            <a:br>
              <a:rPr lang="fr-BE" i="1"/>
            </a:br>
            <a:r>
              <a:rPr lang="fr-BE" b="0" i="1" u="none" baseline="0"/>
              <a:t>en slaapstoornissen, 2014</a:t>
            </a:r>
            <a:r>
              <a:rPr lang="fr-BE" b="0" i="0" u="none" baseline="0"/>
              <a:t>).</a:t>
            </a:r>
          </a:p>
          <a:p>
            <a:pPr lvl="0" algn="l" rtl="0"/>
            <a:r>
              <a:rPr lang="fr-BE" b="1" i="0" u="none" baseline="0"/>
              <a:t>Dépendance</a:t>
            </a:r>
            <a:r>
              <a:rPr lang="fr-BE" b="1"/>
              <a:t/>
            </a:r>
            <a:br>
              <a:rPr lang="fr-BE" b="1"/>
            </a:br>
            <a:r>
              <a:rPr lang="fr-BE" b="0" i="0" u="none" baseline="0"/>
              <a:t>Une dépendance tant psychologique que physique survient. La dépendance physique</a:t>
            </a:r>
            <a:r>
              <a:rPr lang="fr-BE"/>
              <a:t/>
            </a:r>
            <a:br>
              <a:rPr lang="fr-BE"/>
            </a:br>
            <a:r>
              <a:rPr lang="fr-BE" b="0" i="0" u="none" baseline="0"/>
              <a:t>se manifeste par l’apparition de symptômes de sevrage après</a:t>
            </a:r>
            <a:r>
              <a:rPr lang="fr-BE"/>
              <a:t/>
            </a:r>
            <a:br>
              <a:rPr lang="fr-BE"/>
            </a:br>
            <a:r>
              <a:rPr lang="fr-BE" b="0" i="0" u="none" baseline="0"/>
              <a:t>l’arrêt. C’est la principale raison pour reprendre l’utilisation après</a:t>
            </a:r>
            <a:r>
              <a:rPr lang="fr-BE"/>
              <a:t/>
            </a:r>
            <a:br>
              <a:rPr lang="fr-BE"/>
            </a:br>
            <a:r>
              <a:rPr lang="fr-BE" b="0" i="0" u="none" baseline="0"/>
              <a:t>l’arrêt du traitement. Le risque de dépendance augmente avec des</a:t>
            </a:r>
            <a:r>
              <a:rPr lang="fr-BE"/>
              <a:t/>
            </a:r>
            <a:br>
              <a:rPr lang="fr-BE"/>
            </a:br>
            <a:r>
              <a:rPr lang="fr-BE" b="0" i="0" u="none" baseline="0"/>
              <a:t>doses plus élevées, une durée d’utilisation plus longue, la présence d’un trouble de la personnalité, des problèmes de dépendance antérieurs et l’abus d’alcool et/ou de drogues dans</a:t>
            </a:r>
            <a:r>
              <a:rPr lang="fr-BE"/>
              <a:t/>
            </a:r>
            <a:br>
              <a:rPr lang="fr-BE"/>
            </a:br>
            <a:r>
              <a:rPr lang="fr-BE" b="0" i="0" u="none" baseline="0"/>
              <a:t>l’anamnèse (</a:t>
            </a:r>
            <a:r>
              <a:rPr lang="fr-BE" b="0" i="1" u="none" baseline="0"/>
              <a:t>NHG-Standaard Slaapproblemen en slaapstoornissen, 2014</a:t>
            </a:r>
            <a:r>
              <a:rPr lang="fr-BE" b="0" i="0" u="none" baseline="0"/>
              <a:t>).</a:t>
            </a:r>
          </a:p>
          <a:p>
            <a:pPr lvl="0" algn="l" rtl="0"/>
            <a:r>
              <a:rPr lang="fr-BE" b="1" i="0" u="none" baseline="0"/>
              <a:t>Symptômes d’abstinence</a:t>
            </a:r>
            <a:r>
              <a:rPr lang="fr-BE" b="1"/>
              <a:t/>
            </a:r>
            <a:br>
              <a:rPr lang="fr-BE" b="1"/>
            </a:br>
            <a:r>
              <a:rPr lang="fr-BE" b="0" i="0" u="none" baseline="0"/>
              <a:t>Les symptômes connus sont les troubles du sommeil (insomnie rebond) et</a:t>
            </a:r>
            <a:r>
              <a:rPr lang="fr-BE"/>
              <a:t/>
            </a:r>
            <a:br>
              <a:rPr lang="fr-BE"/>
            </a:br>
            <a:r>
              <a:rPr lang="fr-BE" b="0" i="0" u="none" baseline="0"/>
              <a:t>l’apparition d’anxiété et de tension. Ces troubles sont très similaires aux</a:t>
            </a:r>
            <a:r>
              <a:rPr lang="fr-BE"/>
              <a:t/>
            </a:r>
            <a:br>
              <a:rPr lang="fr-BE"/>
            </a:br>
            <a:r>
              <a:rPr lang="fr-BE" b="0" i="0" u="none" baseline="0"/>
              <a:t>troubles pour lesquels la benzodiazépine a été prescrite à l’origine au</a:t>
            </a:r>
            <a:r>
              <a:rPr lang="fr-BE"/>
              <a:t/>
            </a:r>
            <a:br>
              <a:rPr lang="fr-BE"/>
            </a:br>
            <a:r>
              <a:rPr lang="fr-BE" b="0" i="0" u="none" baseline="0"/>
              <a:t>patient. Autres symptômes possibles : somnolence,</a:t>
            </a:r>
            <a:r>
              <a:rPr lang="fr-BE"/>
              <a:t/>
            </a:r>
            <a:br>
              <a:rPr lang="fr-BE"/>
            </a:br>
            <a:r>
              <a:rPr lang="fr-BE" b="0" i="0" u="none" baseline="0"/>
              <a:t>irritabilité, tremblements, maux de tête, douleurs musculaires, étourdissements, sudation,</a:t>
            </a:r>
            <a:r>
              <a:rPr lang="fr-BE"/>
              <a:t/>
            </a:r>
            <a:br>
              <a:rPr lang="fr-BE"/>
            </a:br>
            <a:r>
              <a:rPr lang="fr-BE" b="0" i="0" u="none" baseline="0"/>
              <a:t>perte d’appétit, vision trouble, irritation, nausées, hypersensibilité à la lumière,</a:t>
            </a:r>
            <a:r>
              <a:rPr lang="fr-BE"/>
              <a:t/>
            </a:r>
            <a:br>
              <a:rPr lang="fr-BE"/>
            </a:br>
            <a:r>
              <a:rPr lang="fr-BE" b="0" i="0" u="none" baseline="0"/>
              <a:t>au son ou au contact, convulsions épileptiques et délire de sevrage</a:t>
            </a:r>
            <a:r>
              <a:rPr lang="fr-BE"/>
              <a:t/>
            </a:r>
            <a:br>
              <a:rPr lang="fr-BE"/>
            </a:br>
            <a:r>
              <a:rPr lang="fr-BE" b="0" i="0" u="none" baseline="0"/>
              <a:t>(</a:t>
            </a:r>
            <a:r>
              <a:rPr lang="fr-BE" b="0" i="1" u="none" baseline="0"/>
              <a:t>Farmacotherapeutisch Kompas, 2016</a:t>
            </a:r>
            <a:r>
              <a:rPr lang="fr-BE" b="0" i="0" u="none" baseline="0"/>
              <a:t>). Les symptômes apparaissent généralement</a:t>
            </a:r>
            <a:r>
              <a:rPr lang="fr-BE"/>
              <a:t/>
            </a:r>
            <a:br>
              <a:rPr lang="fr-BE"/>
            </a:br>
            <a:r>
              <a:rPr lang="fr-BE" b="0" i="0" u="none" baseline="0"/>
              <a:t>1 à 10 jours après l’arrêt du traitement. Avec les benzodiazépines à action prolongée,</a:t>
            </a:r>
            <a:r>
              <a:rPr lang="fr-BE"/>
              <a:t/>
            </a:r>
            <a:br>
              <a:rPr lang="fr-BE"/>
            </a:br>
            <a:r>
              <a:rPr lang="fr-BE" b="0" i="0" u="none" baseline="0"/>
              <a:t>les symptômes de l’abstinence apparaissent plus tard et présentent une évolution plus douce</a:t>
            </a:r>
            <a:r>
              <a:rPr lang="fr-BE"/>
              <a:t/>
            </a:r>
            <a:br>
              <a:rPr lang="fr-BE"/>
            </a:br>
            <a:r>
              <a:rPr lang="fr-BE" b="0" i="0" u="none" baseline="0"/>
              <a:t>par rapport aux symptômes des benzodiazépines à action courte. En général, les symptômes disparaissent</a:t>
            </a:r>
            <a:r>
              <a:rPr lang="fr-BE"/>
              <a:t/>
            </a:r>
            <a:br>
              <a:rPr lang="fr-BE"/>
            </a:br>
            <a:r>
              <a:rPr lang="fr-BE" b="0" i="0" u="none" baseline="0"/>
              <a:t>après une à quatre semaines (</a:t>
            </a:r>
            <a:r>
              <a:rPr lang="fr-BE" b="0" i="1" u="none" baseline="0"/>
              <a:t>NHG-Standaard Slaapproblemen en</a:t>
            </a:r>
            <a:r>
              <a:rPr lang="fr-BE" i="1"/>
              <a:t/>
            </a:r>
            <a:br>
              <a:rPr lang="fr-BE" i="1"/>
            </a:br>
            <a:r>
              <a:rPr lang="fr-BE" b="0" i="1" u="none" baseline="0"/>
              <a:t>slaapmiddelen, 2014). </a:t>
            </a:r>
            <a:endParaRPr lang="fr-BE" dirty="0"/>
          </a:p>
          <a:p>
            <a:pPr lvl="0" algn="l" rtl="0"/>
            <a:r>
              <a:rPr lang="fr-BE" b="1" i="0" u="none" baseline="0"/>
              <a:t>Possibilités d’intoxication aiguë</a:t>
            </a:r>
            <a:endParaRPr lang="fr-BE" dirty="0"/>
          </a:p>
          <a:p>
            <a:pPr algn="l" rtl="0"/>
            <a:r>
              <a:rPr lang="fr-BE" b="0" i="0" u="none" baseline="0"/>
              <a:t>Les intoxications aiguës entraînent rarement une dépression respiratoire. Il n’y a généralement pas d’issue fatale sauf si de l’alcool ou d’autres médicaments déprimants le système nerveux central sont pris en même temps ou en présence d’une pathologie sous-jacente.</a:t>
            </a:r>
          </a:p>
          <a:p>
            <a:pPr algn="l" rtl="0"/>
            <a:r>
              <a:rPr lang="fr-BE" b="0" i="0" u="none" baseline="0"/>
              <a:t> </a:t>
            </a:r>
            <a:endParaRPr lang="fr-BE" dirty="0"/>
          </a:p>
          <a:p>
            <a:pPr algn="l" rtl="0"/>
            <a:r>
              <a:rPr lang="fr-BE" b="0" i="0" u="none" baseline="0"/>
              <a:t>Ces effets indésirables sont encore plus fréquents et plus graves chez les </a:t>
            </a:r>
            <a:r>
              <a:rPr lang="fr-BE" b="1" i="0" u="none" baseline="0"/>
              <a:t>personnes âgées</a:t>
            </a:r>
            <a:r>
              <a:rPr lang="fr-BE" b="0" i="0" u="none" baseline="0"/>
              <a:t>. Ils peuvent accentuer une éventuelle démence et interférer avec son diagnostic. </a:t>
            </a:r>
          </a:p>
          <a:p>
            <a:pPr algn="l" rtl="0"/>
            <a:r>
              <a:rPr lang="fr-BE" b="0" i="0" u="none" baseline="0"/>
              <a:t> </a:t>
            </a:r>
          </a:p>
          <a:p>
            <a:pPr algn="l" rtl="0"/>
            <a:r>
              <a:rPr lang="fr-BE" b="0" i="0" u="none" baseline="0"/>
              <a:t> </a:t>
            </a:r>
            <a:endParaRPr lang="fr-BE" dirty="0"/>
          </a:p>
          <a:p>
            <a:pPr algn="l" rtl="0"/>
            <a:r>
              <a:rPr lang="fr-BE" b="0" i="0" u="none" baseline="0"/>
              <a:t> </a:t>
            </a:r>
            <a:endParaRPr lang="fr-BE" dirty="0"/>
          </a:p>
          <a:p>
            <a:endParaRPr lang="fr-BE" dirty="0"/>
          </a:p>
        </p:txBody>
      </p:sp>
      <p:sp>
        <p:nvSpPr>
          <p:cNvPr id="4" name="Slide Number Placeholder 3"/>
          <p:cNvSpPr>
            <a:spLocks noGrp="1"/>
          </p:cNvSpPr>
          <p:nvPr>
            <p:ph type="sldNum" sz="quarter" idx="10"/>
          </p:nvPr>
        </p:nvSpPr>
        <p:spPr/>
        <p:txBody>
          <a:bodyPr/>
          <a:lstStyle/>
          <a:p>
            <a:pPr algn="l" rtl="0"/>
            <a:fld id="{1761383B-671D-4ADD-B397-3EA4293BD7CB}" type="slidenum">
              <a:rPr/>
              <a:t>11</a:t>
            </a:fld>
            <a:endParaRPr lang="fr-BE"/>
          </a:p>
        </p:txBody>
      </p:sp>
    </p:spTree>
    <p:extLst>
      <p:ext uri="{BB962C8B-B14F-4D97-AF65-F5344CB8AC3E}">
        <p14:creationId xmlns:p14="http://schemas.microsoft.com/office/powerpoint/2010/main" val="36867389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BE" b="0" i="0" u="sng" baseline="0"/>
              <a:t>Une utilisation chronique indésirable de benzodiazépines peut être évitée par</a:t>
            </a:r>
            <a:r>
              <a:rPr lang="fr-BE" b="0" i="0" u="none" baseline="0"/>
              <a:t> : </a:t>
            </a:r>
          </a:p>
          <a:p>
            <a:pPr lvl="0" algn="l" rtl="0"/>
            <a:r>
              <a:rPr lang="fr-BE" b="1" i="0" u="none" baseline="0"/>
              <a:t>Un bon diagnostic</a:t>
            </a:r>
            <a:r>
              <a:rPr lang="fr-BE" b="1"/>
              <a:t/>
            </a:r>
            <a:br>
              <a:rPr lang="fr-BE" b="1"/>
            </a:br>
            <a:r>
              <a:rPr lang="fr-BE" b="0" i="0" u="none" baseline="0"/>
              <a:t>Réaliser une anamnèse complète et prêter attention aux</a:t>
            </a:r>
            <a:r>
              <a:rPr lang="fr-BE"/>
              <a:t/>
            </a:r>
            <a:br>
              <a:rPr lang="fr-BE"/>
            </a:br>
            <a:r>
              <a:rPr lang="fr-BE" b="0" i="0" u="none" baseline="0"/>
              <a:t>attentes en matière de sommeil, aux avis et pensées sur l'insomnie,</a:t>
            </a:r>
            <a:r>
              <a:rPr lang="fr-BE"/>
              <a:t/>
            </a:r>
            <a:br>
              <a:rPr lang="fr-BE"/>
            </a:br>
            <a:r>
              <a:rPr lang="fr-BE" b="0" i="0" u="none" baseline="0"/>
              <a:t>aux facteurs causaux ou aggravants et à la consommation d’alcool, de drogues et de médicaments. Le patient peut cartographier ses habitudes de sommeil en remplissant </a:t>
            </a:r>
            <a:r>
              <a:rPr lang="fr-BE" b="1" i="0" u="none" baseline="0"/>
              <a:t>un journal de sommeil </a:t>
            </a:r>
            <a:r>
              <a:rPr lang="fr-BE" b="0" i="1" u="none" baseline="0"/>
              <a:t>(voir 3.2.2)</a:t>
            </a:r>
            <a:r>
              <a:rPr lang="fr-BE" b="0" i="0" u="none" baseline="0"/>
              <a:t>. Ceci peut constituer un outil permettant de mieux comprendre la gravité des troubles du sommeil et des habitudes qui entravent le sommeil. Il peut être utilisé pour aborder d'éventuelles idées fausses du patient en matière de sommeil et d’insomnie, et</a:t>
            </a:r>
            <a:r>
              <a:rPr lang="fr-BE"/>
              <a:t/>
            </a:r>
            <a:br>
              <a:rPr lang="fr-BE"/>
            </a:br>
            <a:r>
              <a:rPr lang="fr-BE" b="0" i="0" u="none" baseline="0"/>
              <a:t>les facteurs qui entravent le sommeil.</a:t>
            </a:r>
          </a:p>
          <a:p>
            <a:pPr lvl="0" algn="l" rtl="0"/>
            <a:r>
              <a:rPr lang="fr-BE" b="1" i="0" u="none" baseline="0"/>
              <a:t>Bonne information</a:t>
            </a:r>
            <a:r>
              <a:rPr lang="fr-BE" b="1"/>
              <a:t/>
            </a:r>
            <a:br>
              <a:rPr lang="fr-BE" b="1"/>
            </a:br>
            <a:r>
              <a:rPr lang="fr-BE" b="0" i="0" u="none" baseline="0"/>
              <a:t>La politique en matière d’insomnie consiste toujours principalement en de l’information. Ce faisant,</a:t>
            </a:r>
            <a:r>
              <a:rPr lang="fr-BE"/>
              <a:t/>
            </a:r>
            <a:br>
              <a:rPr lang="fr-BE"/>
            </a:br>
            <a:r>
              <a:rPr lang="fr-BE" b="0" i="0" u="none" baseline="0"/>
              <a:t>le prestataire de soins de santé corrige toute idée erronée concernant le sommeil et améliore la</a:t>
            </a:r>
            <a:r>
              <a:rPr lang="fr-BE"/>
              <a:t/>
            </a:r>
            <a:br>
              <a:rPr lang="fr-BE"/>
            </a:br>
            <a:r>
              <a:rPr lang="fr-BE" b="0" i="0" u="none" baseline="0"/>
              <a:t>compréhension des activités favorisant et inhibant le sommeil. Si le</a:t>
            </a:r>
            <a:r>
              <a:rPr lang="fr-BE"/>
              <a:t/>
            </a:r>
            <a:br>
              <a:rPr lang="fr-BE"/>
            </a:br>
            <a:r>
              <a:rPr lang="fr-BE" b="0" i="0" u="none" baseline="0"/>
              <a:t>patient dort mal mais n'éprouve pas de gêne durant la journée, l’information suffit généralement</a:t>
            </a:r>
            <a:r>
              <a:rPr lang="fr-BE"/>
              <a:t/>
            </a:r>
            <a:br>
              <a:rPr lang="fr-BE"/>
            </a:br>
            <a:r>
              <a:rPr lang="fr-BE" b="0" i="1" u="none" baseline="0"/>
              <a:t>(voir 3.1.).</a:t>
            </a:r>
            <a:endParaRPr lang="fr-BE" dirty="0"/>
          </a:p>
          <a:p>
            <a:pPr lvl="0" algn="l" rtl="0"/>
            <a:r>
              <a:rPr lang="fr-BE" b="1" i="0" u="none" baseline="0"/>
              <a:t>Traitement non médicamenteux</a:t>
            </a:r>
            <a:r>
              <a:rPr lang="fr-BE" b="1"/>
              <a:t/>
            </a:r>
            <a:br>
              <a:rPr lang="fr-BE" b="1"/>
            </a:br>
            <a:r>
              <a:rPr lang="fr-BE" b="0" i="0" u="none" baseline="0"/>
              <a:t>Le traitement comportemental (thérapie comportementale cognitive) est également utile en cas d’insomnie prolongée. Il rompt le conditionnement négatif qui alimente l’insomnie </a:t>
            </a:r>
            <a:r>
              <a:rPr lang="fr-BE" b="0" i="1" u="none" baseline="0"/>
              <a:t>(voir 3.2.7).</a:t>
            </a:r>
            <a:endParaRPr lang="fr-BE" dirty="0"/>
          </a:p>
          <a:p>
            <a:pPr lvl="0" algn="l" rtl="0"/>
            <a:r>
              <a:rPr lang="fr-BE" b="1" i="0" u="none" baseline="0"/>
              <a:t>Traitement des problèmes sous-jacents</a:t>
            </a:r>
            <a:r>
              <a:rPr lang="fr-BE" b="1"/>
              <a:t/>
            </a:r>
            <a:br>
              <a:rPr lang="fr-BE" b="1"/>
            </a:br>
            <a:r>
              <a:rPr lang="fr-BE" b="0" i="0" u="none" baseline="0"/>
              <a:t>Il est important d’identifier les éventuelles causes psychosociales, psychiatriques</a:t>
            </a:r>
            <a:r>
              <a:rPr lang="fr-BE"/>
              <a:t/>
            </a:r>
            <a:br>
              <a:rPr lang="fr-BE"/>
            </a:br>
            <a:r>
              <a:rPr lang="fr-BE" b="0" i="0" u="none" baseline="0"/>
              <a:t>ou somatiques sous-jacentes des troubles du sommeil. En effet, les</a:t>
            </a:r>
            <a:r>
              <a:rPr lang="fr-BE"/>
              <a:t/>
            </a:r>
            <a:br>
              <a:rPr lang="fr-BE"/>
            </a:br>
            <a:r>
              <a:rPr lang="fr-BE" b="0" i="0" u="none" baseline="0"/>
              <a:t>utilisateurs potentiels se présentent souvent chez le médecin généraliste ou le pharmacien avec une insomnie,</a:t>
            </a:r>
            <a:r>
              <a:rPr lang="fr-BE"/>
              <a:t/>
            </a:r>
            <a:br>
              <a:rPr lang="fr-BE"/>
            </a:br>
            <a:r>
              <a:rPr lang="fr-BE" b="0" i="0" u="none" baseline="0"/>
              <a:t>de l’anxiété ou des sentiments dépressifs causés par des problèmes (imminents)</a:t>
            </a:r>
            <a:r>
              <a:rPr lang="fr-BE"/>
              <a:t/>
            </a:r>
            <a:br>
              <a:rPr lang="fr-BE"/>
            </a:br>
            <a:r>
              <a:rPr lang="fr-BE" b="0" i="0" u="none" baseline="0"/>
              <a:t>ou des préoccupations au niveau de la famille, du couple, du travail ou la santé, notamment.</a:t>
            </a:r>
            <a:r>
              <a:rPr lang="fr-BE"/>
              <a:t/>
            </a:r>
            <a:br>
              <a:rPr lang="fr-BE"/>
            </a:br>
            <a:r>
              <a:rPr lang="fr-BE" b="0" i="0" u="none" baseline="0"/>
              <a:t>Des affections physiques, comme la douleur et des problèmes cardiovasculaires,</a:t>
            </a:r>
            <a:r>
              <a:rPr lang="fr-BE"/>
              <a:t/>
            </a:r>
            <a:br>
              <a:rPr lang="fr-BE"/>
            </a:br>
            <a:r>
              <a:rPr lang="fr-BE" b="0" i="0" u="none" baseline="0"/>
              <a:t>peuvent également induire des problèmes de sommeil, de la nervosité et d’autres</a:t>
            </a:r>
            <a:r>
              <a:rPr lang="fr-BE"/>
              <a:t/>
            </a:r>
            <a:br>
              <a:rPr lang="fr-BE"/>
            </a:br>
            <a:r>
              <a:rPr lang="fr-BE" b="0" i="0" u="none" baseline="0"/>
              <a:t>réactions psychiques. Toute utilisation inutile de benzodiazépines est évitée en</a:t>
            </a:r>
            <a:r>
              <a:rPr lang="fr-BE"/>
              <a:t/>
            </a:r>
            <a:br>
              <a:rPr lang="fr-BE"/>
            </a:br>
            <a:r>
              <a:rPr lang="fr-BE" b="0" i="0" u="none" baseline="0"/>
              <a:t>traitant les problèmes sous-jacents et en répondant de façon adéquate aux divers troubles.</a:t>
            </a:r>
          </a:p>
          <a:p>
            <a:pPr lvl="0" algn="l" rtl="0"/>
            <a:r>
              <a:rPr lang="fr-BE" b="1" i="0" u="none" baseline="0"/>
              <a:t>Bonne information pour les nouveaux utilisateurs de benzodiazépines</a:t>
            </a:r>
            <a:r>
              <a:rPr lang="fr-BE" b="1"/>
              <a:t/>
            </a:r>
            <a:br>
              <a:rPr lang="fr-BE" b="1"/>
            </a:br>
            <a:r>
              <a:rPr lang="fr-BE" b="0" i="0" u="none" baseline="0"/>
              <a:t>Au début d'un traitement par benzodiazépine, une bonne information de la part du médecin et</a:t>
            </a:r>
            <a:r>
              <a:rPr lang="fr-BE"/>
              <a:t/>
            </a:r>
            <a:br>
              <a:rPr lang="fr-BE"/>
            </a:br>
            <a:r>
              <a:rPr lang="fr-BE" b="0" i="0" u="none" baseline="0"/>
              <a:t>du pharmacien est l’un des principaux aspects dans la prévention</a:t>
            </a:r>
            <a:r>
              <a:rPr lang="fr-BE"/>
              <a:t/>
            </a:r>
            <a:br>
              <a:rPr lang="fr-BE"/>
            </a:br>
            <a:r>
              <a:rPr lang="fr-BE" b="0" i="0" u="none" baseline="0"/>
              <a:t>d'une utilisation chronique indésirable. Il convient donc de discuter clairement des avantages et inconvénients</a:t>
            </a:r>
            <a:r>
              <a:rPr lang="fr-BE"/>
              <a:t/>
            </a:r>
            <a:br>
              <a:rPr lang="fr-BE"/>
            </a:br>
            <a:r>
              <a:rPr lang="fr-BE" b="0" i="0" u="none" baseline="0"/>
              <a:t>de l’utilisation d’une benzodiazépine. Tenez compte de l’effet</a:t>
            </a:r>
            <a:r>
              <a:rPr lang="fr-BE"/>
              <a:t/>
            </a:r>
            <a:br>
              <a:rPr lang="fr-BE"/>
            </a:br>
            <a:r>
              <a:rPr lang="fr-BE" b="0" i="0" u="none" baseline="0"/>
              <a:t>du médicament sur le sommeil et de la survenue d’une dépendance/d’effets indésirables.</a:t>
            </a:r>
            <a:r>
              <a:rPr lang="fr-BE"/>
              <a:t/>
            </a:r>
            <a:br>
              <a:rPr lang="fr-BE"/>
            </a:br>
            <a:r>
              <a:rPr lang="fr-BE" b="0" i="0" u="none" baseline="0"/>
              <a:t>Dispensez une information tant orale qu’écrite.</a:t>
            </a:r>
          </a:p>
          <a:p>
            <a:pPr lvl="0" algn="l" rtl="0"/>
            <a:r>
              <a:rPr lang="fr-BE" b="1" i="0" u="none" baseline="0"/>
              <a:t>Prescrire les benzodiazépines uniquement sur une courte durée</a:t>
            </a:r>
            <a:r>
              <a:rPr lang="fr-BE" b="1"/>
              <a:t/>
            </a:r>
            <a:br>
              <a:rPr lang="fr-BE" b="1"/>
            </a:br>
            <a:r>
              <a:rPr lang="fr-BE" b="0" i="0" u="none" baseline="0"/>
              <a:t>Au début d'un traitement par benzodiazépine, les aspects suivants sont importants (</a:t>
            </a:r>
            <a:r>
              <a:rPr lang="fr-BE" b="0" i="1" u="none" baseline="0"/>
              <a:t>NHG-Standaard Slaapproblemen en slaapmiddelen, 2014 ; BCFI) : </a:t>
            </a:r>
            <a:endParaRPr lang="fr-BE" dirty="0"/>
          </a:p>
          <a:p>
            <a:pPr lvl="1" algn="l" rtl="0"/>
            <a:r>
              <a:rPr lang="fr-BE" b="0" i="0" u="none" baseline="0"/>
              <a:t>Discutez du fait que le produit n’est destiné qu’à un usage à court terme.</a:t>
            </a:r>
          </a:p>
          <a:p>
            <a:pPr lvl="1" algn="l" rtl="0"/>
            <a:r>
              <a:rPr lang="fr-BE" b="0" i="0" u="none" baseline="0"/>
              <a:t>Convenez avec le patient de l’objectif</a:t>
            </a:r>
            <a:r>
              <a:rPr lang="fr-BE"/>
              <a:t/>
            </a:r>
            <a:br>
              <a:rPr lang="fr-BE"/>
            </a:br>
            <a:r>
              <a:rPr lang="fr-BE" b="0" i="0" u="none" baseline="0"/>
              <a:t>du somnifère et du fait que l’ordonnance a un usage unique.</a:t>
            </a:r>
          </a:p>
          <a:p>
            <a:pPr lvl="1" algn="l" rtl="0"/>
            <a:r>
              <a:rPr lang="fr-BE" b="0" i="0" u="none" baseline="0"/>
              <a:t>Prescrivez une boîte contenant le plus petit nombre de comprimés.</a:t>
            </a:r>
          </a:p>
          <a:p>
            <a:pPr lvl="1" algn="l" rtl="0"/>
            <a:r>
              <a:rPr lang="fr-BE" b="0" i="0" u="none" baseline="0"/>
              <a:t>Prescrivez la posologie la plus faible possible.</a:t>
            </a:r>
          </a:p>
          <a:p>
            <a:pPr lvl="1" algn="l" rtl="0"/>
            <a:r>
              <a:rPr lang="fr-BE" b="0" i="0" u="none" baseline="0"/>
              <a:t>Expliquez bien au patient que le somnifère ne doit être pris que temporairement et notez la </a:t>
            </a:r>
            <a:r>
              <a:rPr lang="fr-BE" b="1" i="0" u="none" baseline="0"/>
              <a:t>date d’arrêt</a:t>
            </a:r>
            <a:r>
              <a:rPr lang="fr-BE" b="0" i="0" u="none" baseline="0"/>
              <a:t> sur l’emballage.</a:t>
            </a:r>
          </a:p>
          <a:p>
            <a:pPr lvl="1" algn="l" rtl="0"/>
            <a:r>
              <a:rPr lang="fr-BE" b="0" i="0" u="none" baseline="0"/>
              <a:t>Optez pour un produit Z ou à action intermédiaire à la moitié de la posologie des jeunes adultes pendant </a:t>
            </a:r>
            <a:r>
              <a:rPr lang="fr-BE" b="1" i="0" u="none" baseline="0"/>
              <a:t>1 à 2 semaines tout au plus </a:t>
            </a:r>
            <a:r>
              <a:rPr lang="fr-BE" b="0" i="0" u="none" baseline="0"/>
              <a:t>(tolérance pour les effets désirables et certains effets indésirables après 1 à 2 semaines d'utilisation. Dépendance psychique et physique après 1 à 2 semaines d’utilisation).</a:t>
            </a:r>
          </a:p>
          <a:p>
            <a:pPr lvl="0" algn="l" rtl="0"/>
            <a:r>
              <a:rPr lang="fr-BE" b="1" i="0" u="none" baseline="0"/>
              <a:t>Surveiller les habitudes de consommation des nouveaux utilisateurs</a:t>
            </a:r>
            <a:r>
              <a:rPr lang="fr-BE" b="1"/>
              <a:t/>
            </a:r>
            <a:br>
              <a:rPr lang="fr-BE" b="1"/>
            </a:br>
            <a:r>
              <a:rPr lang="fr-BE" b="0" i="0" u="none" baseline="0"/>
              <a:t>Il est important de surveiller de près les habitudes de consommation des nouveaux utilisateurs de benzodiazépine. Le pharmacien peut également vous aider en signalant le début d’une utilisation chronique ou une augmentation d’utilisation. Le pharmacien peut contrôler cela facilement via le Dossier pharmaceutique partagé (</a:t>
            </a:r>
            <a:r>
              <a:rPr lang="fr-BE" b="1" i="0" u="none" baseline="0"/>
              <a:t>DPP</a:t>
            </a:r>
            <a:r>
              <a:rPr lang="fr-BE" b="0" i="0" u="none" baseline="0"/>
              <a:t>). Par ailleurs, dans ce dossier partagé, il peut voir si le patient consulte d’autres médecins et pharmaciens pour recevoir des somnifères. </a:t>
            </a:r>
          </a:p>
          <a:p>
            <a:endParaRPr lang="fr-BE" dirty="0"/>
          </a:p>
        </p:txBody>
      </p:sp>
      <p:sp>
        <p:nvSpPr>
          <p:cNvPr id="4" name="Slide Number Placeholder 3"/>
          <p:cNvSpPr>
            <a:spLocks noGrp="1"/>
          </p:cNvSpPr>
          <p:nvPr>
            <p:ph type="sldNum" sz="quarter" idx="10"/>
          </p:nvPr>
        </p:nvSpPr>
        <p:spPr/>
        <p:txBody>
          <a:bodyPr/>
          <a:lstStyle/>
          <a:p>
            <a:pPr algn="l" rtl="0"/>
            <a:fld id="{1761383B-671D-4ADD-B397-3EA4293BD7CB}" type="slidenum">
              <a:rPr/>
              <a:t>13</a:t>
            </a:fld>
            <a:endParaRPr lang="fr-BE"/>
          </a:p>
        </p:txBody>
      </p:sp>
    </p:spTree>
    <p:extLst>
      <p:ext uri="{BB962C8B-B14F-4D97-AF65-F5344CB8AC3E}">
        <p14:creationId xmlns:p14="http://schemas.microsoft.com/office/powerpoint/2010/main" val="1811629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5"/>
          </p:nvPr>
        </p:nvSpPr>
        <p:spPr/>
        <p:txBody>
          <a:bodyPr/>
          <a:lstStyle/>
          <a:p>
            <a:pPr algn="l" rtl="0"/>
            <a:fld id="{1761383B-671D-4ADD-B397-3EA4293BD7CB}" type="slidenum">
              <a:rPr/>
              <a:t>15</a:t>
            </a:fld>
            <a:endParaRPr lang="fr-BE"/>
          </a:p>
        </p:txBody>
      </p:sp>
    </p:spTree>
    <p:extLst>
      <p:ext uri="{BB962C8B-B14F-4D97-AF65-F5344CB8AC3E}">
        <p14:creationId xmlns:p14="http://schemas.microsoft.com/office/powerpoint/2010/main" val="42817929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4" name="Slide Number Placeholder 3"/>
          <p:cNvSpPr>
            <a:spLocks noGrp="1"/>
          </p:cNvSpPr>
          <p:nvPr>
            <p:ph type="sldNum" sz="quarter" idx="10"/>
          </p:nvPr>
        </p:nvSpPr>
        <p:spPr/>
        <p:txBody>
          <a:bodyPr/>
          <a:lstStyle/>
          <a:p>
            <a:pPr algn="l" rtl="0"/>
            <a:fld id="{B5FBA330-BEB1-4A71-9471-65F56499A8CA}" type="slidenum">
              <a:rPr/>
              <a:t>28</a:t>
            </a:fld>
            <a:endParaRPr lang="fr-BE"/>
          </a:p>
        </p:txBody>
      </p:sp>
    </p:spTree>
    <p:extLst>
      <p:ext uri="{BB962C8B-B14F-4D97-AF65-F5344CB8AC3E}">
        <p14:creationId xmlns:p14="http://schemas.microsoft.com/office/powerpoint/2010/main" val="877268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82F2B9FD-D0BC-4A50-92B4-B87C02C5EAF9}" type="datetimeFigureOut">
              <a:rPr lang="nl-BE" smtClean="0"/>
              <a:t>17/02/2020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8A7FA67D-F287-4A35-8359-248F7A793939}" type="slidenum">
              <a:rPr lang="nl-BE" smtClean="0"/>
              <a:t>‹nr.›</a:t>
            </a:fld>
            <a:endParaRPr lang="nl-BE"/>
          </a:p>
        </p:txBody>
      </p:sp>
    </p:spTree>
    <p:extLst>
      <p:ext uri="{BB962C8B-B14F-4D97-AF65-F5344CB8AC3E}">
        <p14:creationId xmlns:p14="http://schemas.microsoft.com/office/powerpoint/2010/main" val="3959695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2F2B9FD-D0BC-4A50-92B4-B87C02C5EAF9}" type="datetimeFigureOut">
              <a:rPr lang="nl-BE" smtClean="0"/>
              <a:t>17/02/2020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8A7FA67D-F287-4A35-8359-248F7A793939}" type="slidenum">
              <a:rPr lang="nl-BE" smtClean="0"/>
              <a:t>‹nr.›</a:t>
            </a:fld>
            <a:endParaRPr lang="nl-BE"/>
          </a:p>
        </p:txBody>
      </p:sp>
    </p:spTree>
    <p:extLst>
      <p:ext uri="{BB962C8B-B14F-4D97-AF65-F5344CB8AC3E}">
        <p14:creationId xmlns:p14="http://schemas.microsoft.com/office/powerpoint/2010/main" val="20483340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2F2B9FD-D0BC-4A50-92B4-B87C02C5EAF9}" type="datetimeFigureOut">
              <a:rPr lang="nl-BE" smtClean="0"/>
              <a:t>17/02/2020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8A7FA67D-F287-4A35-8359-248F7A793939}" type="slidenum">
              <a:rPr lang="nl-BE" smtClean="0"/>
              <a:t>‹nr.›</a:t>
            </a:fld>
            <a:endParaRPr lang="nl-BE"/>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396296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2F2B9FD-D0BC-4A50-92B4-B87C02C5EAF9}" type="datetimeFigureOut">
              <a:rPr lang="nl-BE" smtClean="0"/>
              <a:t>17/02/2020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8A7FA67D-F287-4A35-8359-248F7A793939}" type="slidenum">
              <a:rPr lang="nl-BE" smtClean="0"/>
              <a:t>‹nr.›</a:t>
            </a:fld>
            <a:endParaRPr lang="nl-BE"/>
          </a:p>
        </p:txBody>
      </p:sp>
    </p:spTree>
    <p:extLst>
      <p:ext uri="{BB962C8B-B14F-4D97-AF65-F5344CB8AC3E}">
        <p14:creationId xmlns:p14="http://schemas.microsoft.com/office/powerpoint/2010/main" val="26354701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2F2B9FD-D0BC-4A50-92B4-B87C02C5EAF9}" type="datetimeFigureOut">
              <a:rPr lang="nl-BE" smtClean="0"/>
              <a:t>17/02/2020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8A7FA67D-F287-4A35-8359-248F7A793939}" type="slidenum">
              <a:rPr lang="nl-BE" smtClean="0"/>
              <a:t>‹nr.›</a:t>
            </a:fld>
            <a:endParaRPr lang="nl-BE"/>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272456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2F2B9FD-D0BC-4A50-92B4-B87C02C5EAF9}" type="datetimeFigureOut">
              <a:rPr lang="nl-BE" smtClean="0"/>
              <a:t>17/02/2020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8A7FA67D-F287-4A35-8359-248F7A793939}" type="slidenum">
              <a:rPr lang="nl-BE" smtClean="0"/>
              <a:t>‹nr.›</a:t>
            </a:fld>
            <a:endParaRPr lang="nl-BE"/>
          </a:p>
        </p:txBody>
      </p:sp>
    </p:spTree>
    <p:extLst>
      <p:ext uri="{BB962C8B-B14F-4D97-AF65-F5344CB8AC3E}">
        <p14:creationId xmlns:p14="http://schemas.microsoft.com/office/powerpoint/2010/main" val="22697474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2F2B9FD-D0BC-4A50-92B4-B87C02C5EAF9}" type="datetimeFigureOut">
              <a:rPr lang="nl-BE" smtClean="0"/>
              <a:t>17/02/2020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8A7FA67D-F287-4A35-8359-248F7A793939}" type="slidenum">
              <a:rPr lang="nl-BE" smtClean="0"/>
              <a:t>‹nr.›</a:t>
            </a:fld>
            <a:endParaRPr lang="nl-BE"/>
          </a:p>
        </p:txBody>
      </p:sp>
    </p:spTree>
    <p:extLst>
      <p:ext uri="{BB962C8B-B14F-4D97-AF65-F5344CB8AC3E}">
        <p14:creationId xmlns:p14="http://schemas.microsoft.com/office/powerpoint/2010/main" val="29945014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2F2B9FD-D0BC-4A50-92B4-B87C02C5EAF9}" type="datetimeFigureOut">
              <a:rPr lang="nl-BE" smtClean="0"/>
              <a:t>17/02/2020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8A7FA67D-F287-4A35-8359-248F7A793939}" type="slidenum">
              <a:rPr lang="nl-BE" smtClean="0"/>
              <a:t>‹nr.›</a:t>
            </a:fld>
            <a:endParaRPr lang="nl-BE"/>
          </a:p>
        </p:txBody>
      </p:sp>
    </p:spTree>
    <p:extLst>
      <p:ext uri="{BB962C8B-B14F-4D97-AF65-F5344CB8AC3E}">
        <p14:creationId xmlns:p14="http://schemas.microsoft.com/office/powerpoint/2010/main" val="22351866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elblad">
    <p:spTree>
      <p:nvGrpSpPr>
        <p:cNvPr id="1" name=""/>
        <p:cNvGrpSpPr/>
        <p:nvPr/>
      </p:nvGrpSpPr>
      <p:grpSpPr>
        <a:xfrm>
          <a:off x="0" y="0"/>
          <a:ext cx="0" cy="0"/>
          <a:chOff x="0" y="0"/>
          <a:chExt cx="0" cy="0"/>
        </a:xfrm>
      </p:grpSpPr>
      <p:pic>
        <p:nvPicPr>
          <p:cNvPr id="5" name="Afbeelding 4" descr="deco onder.jpg"/>
          <p:cNvPicPr>
            <a:picLocks noChangeAspect="1"/>
          </p:cNvPicPr>
          <p:nvPr userDrawn="1"/>
        </p:nvPicPr>
        <p:blipFill>
          <a:blip r:embed="rId2"/>
          <a:stretch>
            <a:fillRect/>
          </a:stretch>
        </p:blipFill>
        <p:spPr>
          <a:xfrm>
            <a:off x="0" y="6687312"/>
            <a:ext cx="12192000" cy="170688"/>
          </a:xfrm>
          <a:prstGeom prst="rect">
            <a:avLst/>
          </a:prstGeom>
        </p:spPr>
      </p:pic>
    </p:spTree>
    <p:extLst>
      <p:ext uri="{BB962C8B-B14F-4D97-AF65-F5344CB8AC3E}">
        <p14:creationId xmlns:p14="http://schemas.microsoft.com/office/powerpoint/2010/main" val="3179381306"/>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2F2B9FD-D0BC-4A50-92B4-B87C02C5EAF9}" type="datetimeFigureOut">
              <a:rPr lang="nl-BE" smtClean="0"/>
              <a:t>17/02/2020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8A7FA67D-F287-4A35-8359-248F7A793939}" type="slidenum">
              <a:rPr lang="nl-BE" smtClean="0"/>
              <a:t>‹nr.›</a:t>
            </a:fld>
            <a:endParaRPr lang="nl-BE"/>
          </a:p>
        </p:txBody>
      </p:sp>
    </p:spTree>
    <p:extLst>
      <p:ext uri="{BB962C8B-B14F-4D97-AF65-F5344CB8AC3E}">
        <p14:creationId xmlns:p14="http://schemas.microsoft.com/office/powerpoint/2010/main" val="3775448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2F2B9FD-D0BC-4A50-92B4-B87C02C5EAF9}" type="datetimeFigureOut">
              <a:rPr lang="nl-BE" smtClean="0"/>
              <a:t>17/02/2020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8A7FA67D-F287-4A35-8359-248F7A793939}" type="slidenum">
              <a:rPr lang="nl-BE" smtClean="0"/>
              <a:t>‹nr.›</a:t>
            </a:fld>
            <a:endParaRPr lang="nl-BE"/>
          </a:p>
        </p:txBody>
      </p:sp>
    </p:spTree>
    <p:extLst>
      <p:ext uri="{BB962C8B-B14F-4D97-AF65-F5344CB8AC3E}">
        <p14:creationId xmlns:p14="http://schemas.microsoft.com/office/powerpoint/2010/main" val="196535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82F2B9FD-D0BC-4A50-92B4-B87C02C5EAF9}" type="datetimeFigureOut">
              <a:rPr lang="nl-BE" smtClean="0"/>
              <a:t>17/02/2020</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8A7FA67D-F287-4A35-8359-248F7A793939}" type="slidenum">
              <a:rPr lang="nl-BE" smtClean="0"/>
              <a:t>‹nr.›</a:t>
            </a:fld>
            <a:endParaRPr lang="nl-BE"/>
          </a:p>
        </p:txBody>
      </p:sp>
    </p:spTree>
    <p:extLst>
      <p:ext uri="{BB962C8B-B14F-4D97-AF65-F5344CB8AC3E}">
        <p14:creationId xmlns:p14="http://schemas.microsoft.com/office/powerpoint/2010/main" val="398170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82F2B9FD-D0BC-4A50-92B4-B87C02C5EAF9}" type="datetimeFigureOut">
              <a:rPr lang="nl-BE" smtClean="0"/>
              <a:t>17/02/2020</a:t>
            </a:fld>
            <a:endParaRPr lang="nl-BE"/>
          </a:p>
        </p:txBody>
      </p:sp>
      <p:sp>
        <p:nvSpPr>
          <p:cNvPr id="8" name="Footer Placeholder 7"/>
          <p:cNvSpPr>
            <a:spLocks noGrp="1"/>
          </p:cNvSpPr>
          <p:nvPr>
            <p:ph type="ftr" sz="quarter" idx="11"/>
          </p:nvPr>
        </p:nvSpPr>
        <p:spPr/>
        <p:txBody>
          <a:bodyPr/>
          <a:lstStyle/>
          <a:p>
            <a:endParaRPr lang="nl-BE"/>
          </a:p>
        </p:txBody>
      </p:sp>
      <p:sp>
        <p:nvSpPr>
          <p:cNvPr id="9" name="Slide Number Placeholder 8"/>
          <p:cNvSpPr>
            <a:spLocks noGrp="1"/>
          </p:cNvSpPr>
          <p:nvPr>
            <p:ph type="sldNum" sz="quarter" idx="12"/>
          </p:nvPr>
        </p:nvSpPr>
        <p:spPr/>
        <p:txBody>
          <a:bodyPr/>
          <a:lstStyle/>
          <a:p>
            <a:fld id="{8A7FA67D-F287-4A35-8359-248F7A793939}" type="slidenum">
              <a:rPr lang="nl-BE" smtClean="0"/>
              <a:t>‹nr.›</a:t>
            </a:fld>
            <a:endParaRPr lang="nl-BE"/>
          </a:p>
        </p:txBody>
      </p:sp>
    </p:spTree>
    <p:extLst>
      <p:ext uri="{BB962C8B-B14F-4D97-AF65-F5344CB8AC3E}">
        <p14:creationId xmlns:p14="http://schemas.microsoft.com/office/powerpoint/2010/main" val="685907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82F2B9FD-D0BC-4A50-92B4-B87C02C5EAF9}" type="datetimeFigureOut">
              <a:rPr lang="nl-BE" smtClean="0"/>
              <a:t>17/02/2020</a:t>
            </a:fld>
            <a:endParaRPr lang="nl-BE"/>
          </a:p>
        </p:txBody>
      </p:sp>
      <p:sp>
        <p:nvSpPr>
          <p:cNvPr id="4" name="Footer Placeholder 3"/>
          <p:cNvSpPr>
            <a:spLocks noGrp="1"/>
          </p:cNvSpPr>
          <p:nvPr>
            <p:ph type="ftr" sz="quarter" idx="11"/>
          </p:nvPr>
        </p:nvSpPr>
        <p:spPr/>
        <p:txBody>
          <a:bodyPr/>
          <a:lstStyle/>
          <a:p>
            <a:endParaRPr lang="nl-BE"/>
          </a:p>
        </p:txBody>
      </p:sp>
      <p:sp>
        <p:nvSpPr>
          <p:cNvPr id="5" name="Slide Number Placeholder 4"/>
          <p:cNvSpPr>
            <a:spLocks noGrp="1"/>
          </p:cNvSpPr>
          <p:nvPr>
            <p:ph type="sldNum" sz="quarter" idx="12"/>
          </p:nvPr>
        </p:nvSpPr>
        <p:spPr/>
        <p:txBody>
          <a:bodyPr/>
          <a:lstStyle/>
          <a:p>
            <a:fld id="{8A7FA67D-F287-4A35-8359-248F7A793939}" type="slidenum">
              <a:rPr lang="nl-BE" smtClean="0"/>
              <a:t>‹nr.›</a:t>
            </a:fld>
            <a:endParaRPr lang="nl-BE"/>
          </a:p>
        </p:txBody>
      </p:sp>
    </p:spTree>
    <p:extLst>
      <p:ext uri="{BB962C8B-B14F-4D97-AF65-F5344CB8AC3E}">
        <p14:creationId xmlns:p14="http://schemas.microsoft.com/office/powerpoint/2010/main" val="648531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F2B9FD-D0BC-4A50-92B4-B87C02C5EAF9}" type="datetimeFigureOut">
              <a:rPr lang="nl-BE" smtClean="0"/>
              <a:t>17/02/2020</a:t>
            </a:fld>
            <a:endParaRPr lang="nl-BE"/>
          </a:p>
        </p:txBody>
      </p:sp>
      <p:sp>
        <p:nvSpPr>
          <p:cNvPr id="3" name="Footer Placeholder 2"/>
          <p:cNvSpPr>
            <a:spLocks noGrp="1"/>
          </p:cNvSpPr>
          <p:nvPr>
            <p:ph type="ftr" sz="quarter" idx="11"/>
          </p:nvPr>
        </p:nvSpPr>
        <p:spPr/>
        <p:txBody>
          <a:bodyPr/>
          <a:lstStyle/>
          <a:p>
            <a:endParaRPr lang="nl-BE"/>
          </a:p>
        </p:txBody>
      </p:sp>
      <p:sp>
        <p:nvSpPr>
          <p:cNvPr id="4" name="Slide Number Placeholder 3"/>
          <p:cNvSpPr>
            <a:spLocks noGrp="1"/>
          </p:cNvSpPr>
          <p:nvPr>
            <p:ph type="sldNum" sz="quarter" idx="12"/>
          </p:nvPr>
        </p:nvSpPr>
        <p:spPr/>
        <p:txBody>
          <a:bodyPr/>
          <a:lstStyle/>
          <a:p>
            <a:fld id="{8A7FA67D-F287-4A35-8359-248F7A793939}" type="slidenum">
              <a:rPr lang="nl-BE" smtClean="0"/>
              <a:t>‹nr.›</a:t>
            </a:fld>
            <a:endParaRPr lang="nl-BE"/>
          </a:p>
        </p:txBody>
      </p:sp>
    </p:spTree>
    <p:extLst>
      <p:ext uri="{BB962C8B-B14F-4D97-AF65-F5344CB8AC3E}">
        <p14:creationId xmlns:p14="http://schemas.microsoft.com/office/powerpoint/2010/main" val="4274274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82F2B9FD-D0BC-4A50-92B4-B87C02C5EAF9}" type="datetimeFigureOut">
              <a:rPr lang="nl-BE" smtClean="0"/>
              <a:t>17/02/2020</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8A7FA67D-F287-4A35-8359-248F7A793939}" type="slidenum">
              <a:rPr lang="nl-BE" smtClean="0"/>
              <a:t>‹nr.›</a:t>
            </a:fld>
            <a:endParaRPr lang="nl-BE"/>
          </a:p>
        </p:txBody>
      </p:sp>
    </p:spTree>
    <p:extLst>
      <p:ext uri="{BB962C8B-B14F-4D97-AF65-F5344CB8AC3E}">
        <p14:creationId xmlns:p14="http://schemas.microsoft.com/office/powerpoint/2010/main" val="1690990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82F2B9FD-D0BC-4A50-92B4-B87C02C5EAF9}" type="datetimeFigureOut">
              <a:rPr lang="nl-BE" smtClean="0"/>
              <a:t>17/02/2020</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8A7FA67D-F287-4A35-8359-248F7A793939}" type="slidenum">
              <a:rPr lang="nl-BE" smtClean="0"/>
              <a:t>‹nr.›</a:t>
            </a:fld>
            <a:endParaRPr lang="nl-BE"/>
          </a:p>
        </p:txBody>
      </p:sp>
    </p:spTree>
    <p:extLst>
      <p:ext uri="{BB962C8B-B14F-4D97-AF65-F5344CB8AC3E}">
        <p14:creationId xmlns:p14="http://schemas.microsoft.com/office/powerpoint/2010/main" val="734053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2F2B9FD-D0BC-4A50-92B4-B87C02C5EAF9}" type="datetimeFigureOut">
              <a:rPr lang="nl-BE" smtClean="0"/>
              <a:t>17/02/2020</a:t>
            </a:fld>
            <a:endParaRPr lang="nl-BE"/>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BE"/>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A7FA67D-F287-4A35-8359-248F7A793939}" type="slidenum">
              <a:rPr lang="nl-BE" smtClean="0"/>
              <a:t>‹nr.›</a:t>
            </a:fld>
            <a:endParaRPr lang="nl-BE"/>
          </a:p>
        </p:txBody>
      </p:sp>
    </p:spTree>
    <p:extLst>
      <p:ext uri="{BB962C8B-B14F-4D97-AF65-F5344CB8AC3E}">
        <p14:creationId xmlns:p14="http://schemas.microsoft.com/office/powerpoint/2010/main" val="96941186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3" Type="http://schemas.openxmlformats.org/officeDocument/2006/relationships/hyperlink" Target="http://www.valpreventie.be/"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6" name="Group 35">
            <a:extLst>
              <a:ext uri="{FF2B5EF4-FFF2-40B4-BE49-F238E27FC236}">
                <a16:creationId xmlns:a16="http://schemas.microsoft.com/office/drawing/2014/main" xmlns="" id="{88C9B83F-64CD-41C1-925F-A08801FFD0BD}"/>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8467"/>
            <a:ext cx="12192000" cy="6866467"/>
            <a:chOff x="0" y="-8467"/>
            <a:chExt cx="12192000" cy="6866467"/>
          </a:xfrm>
        </p:grpSpPr>
        <p:cxnSp>
          <p:nvCxnSpPr>
            <p:cNvPr id="37" name="Straight Connector 36">
              <a:extLst>
                <a:ext uri="{FF2B5EF4-FFF2-40B4-BE49-F238E27FC236}">
                  <a16:creationId xmlns:a16="http://schemas.microsoft.com/office/drawing/2014/main" xmlns="" id="{E1655065-0BD7-4422-BEC0-4401E998090A}"/>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xmlns="" id="{4DDD90AC-ABEC-4A76-9C9C-AD0A5F8FC7F2}"/>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39" name="Rectangle 23">
              <a:extLst>
                <a:ext uri="{FF2B5EF4-FFF2-40B4-BE49-F238E27FC236}">
                  <a16:creationId xmlns:a16="http://schemas.microsoft.com/office/drawing/2014/main" xmlns="" id="{21A8AFEF-EC50-4C0B-9C64-814B76C8209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0" name="Rectangle 25">
              <a:extLst>
                <a:ext uri="{FF2B5EF4-FFF2-40B4-BE49-F238E27FC236}">
                  <a16:creationId xmlns:a16="http://schemas.microsoft.com/office/drawing/2014/main" xmlns="" id="{CAFAA800-E117-4357-84E4-56B63EA03E3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1" name="Isosceles Triangle 40">
              <a:extLst>
                <a:ext uri="{FF2B5EF4-FFF2-40B4-BE49-F238E27FC236}">
                  <a16:creationId xmlns:a16="http://schemas.microsoft.com/office/drawing/2014/main" xmlns="" id="{8DDFC9F4-3B45-402D-8AD7-60B3F08ED75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42" name="Rectangle 27">
              <a:extLst>
                <a:ext uri="{FF2B5EF4-FFF2-40B4-BE49-F238E27FC236}">
                  <a16:creationId xmlns:a16="http://schemas.microsoft.com/office/drawing/2014/main" xmlns="" id="{F26A0854-FBE4-4587-B349-06BE192BD7F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3" name="Rectangle 28">
              <a:extLst>
                <a:ext uri="{FF2B5EF4-FFF2-40B4-BE49-F238E27FC236}">
                  <a16:creationId xmlns:a16="http://schemas.microsoft.com/office/drawing/2014/main" xmlns="" id="{54A9C4C6-FF7D-470E-BFCA-CE4F60A1F0A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4" name="Rectangle 29">
              <a:extLst>
                <a:ext uri="{FF2B5EF4-FFF2-40B4-BE49-F238E27FC236}">
                  <a16:creationId xmlns:a16="http://schemas.microsoft.com/office/drawing/2014/main" xmlns="" id="{B1721EA8-4871-45D4-B78F-AE805A3004B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45" name="Isosceles Triangle 44">
              <a:extLst>
                <a:ext uri="{FF2B5EF4-FFF2-40B4-BE49-F238E27FC236}">
                  <a16:creationId xmlns:a16="http://schemas.microsoft.com/office/drawing/2014/main" xmlns="" id="{E5763971-E3A3-45C6-9BA8-2E032C7A55E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6" name="Isosceles Triangle 45">
              <a:extLst>
                <a:ext uri="{FF2B5EF4-FFF2-40B4-BE49-F238E27FC236}">
                  <a16:creationId xmlns:a16="http://schemas.microsoft.com/office/drawing/2014/main" xmlns="" id="{32752E94-0E01-4AF5-A43A-F2FAD8737C2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pic>
        <p:nvPicPr>
          <p:cNvPr id="21" name="Afbeelding 20">
            <a:extLst>
              <a:ext uri="{FF2B5EF4-FFF2-40B4-BE49-F238E27FC236}">
                <a16:creationId xmlns:a16="http://schemas.microsoft.com/office/drawing/2014/main" xmlns="" id="{DA400153-1912-4469-AC65-DC14D2BE6EAF}"/>
              </a:ext>
            </a:extLst>
          </p:cNvPr>
          <p:cNvPicPr>
            <a:picLocks noChangeAspect="1"/>
          </p:cNvPicPr>
          <p:nvPr/>
        </p:nvPicPr>
        <p:blipFill rotWithShape="1">
          <a:blip r:embed="rId2">
            <a:duotone>
              <a:prstClr val="black"/>
              <a:prstClr val="white"/>
            </a:duotone>
            <a:extLst>
              <a:ext uri="{28A0092B-C50C-407E-A947-70E740481C1C}">
                <a14:useLocalDpi xmlns:a14="http://schemas.microsoft.com/office/drawing/2010/main" val="0"/>
              </a:ext>
            </a:extLst>
          </a:blip>
          <a:srcRect t="24589" r="-1" b="10862"/>
          <a:stretch/>
        </p:blipFill>
        <p:spPr>
          <a:xfrm>
            <a:off x="5123543" y="-1"/>
            <a:ext cx="7065281" cy="6858001"/>
          </a:xfrm>
          <a:custGeom>
            <a:avLst/>
            <a:gdLst>
              <a:gd name="connsiteX0" fmla="*/ 379987 w 7065281"/>
              <a:gd name="connsiteY0" fmla="*/ 0 h 6858001"/>
              <a:gd name="connsiteX1" fmla="*/ 7065281 w 7065281"/>
              <a:gd name="connsiteY1" fmla="*/ 0 h 6858001"/>
              <a:gd name="connsiteX2" fmla="*/ 7065281 w 7065281"/>
              <a:gd name="connsiteY2" fmla="*/ 6858001 h 6858001"/>
              <a:gd name="connsiteX3" fmla="*/ 27809 w 7065281"/>
              <a:gd name="connsiteY3" fmla="*/ 6858001 h 6858001"/>
              <a:gd name="connsiteX4" fmla="*/ 1803228 w 7065281"/>
              <a:gd name="connsiteY4" fmla="*/ 4521201 h 6858001"/>
              <a:gd name="connsiteX5" fmla="*/ 0 w 7065281"/>
              <a:gd name="connsiteY5" fmla="*/ 0 h 6858001"/>
              <a:gd name="connsiteX6" fmla="*/ 379987 w 7065281"/>
              <a:gd name="connsiteY6" fmla="*/ 0 h 6858001"/>
              <a:gd name="connsiteX7" fmla="*/ 0 w 7065281"/>
              <a:gd name="connsiteY7" fmla="*/ 40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65281" h="6858001">
                <a:moveTo>
                  <a:pt x="379987" y="0"/>
                </a:moveTo>
                <a:lnTo>
                  <a:pt x="7065281" y="0"/>
                </a:lnTo>
                <a:lnTo>
                  <a:pt x="7065281" y="6858001"/>
                </a:lnTo>
                <a:lnTo>
                  <a:pt x="27809" y="6858001"/>
                </a:lnTo>
                <a:lnTo>
                  <a:pt x="1803228" y="4521201"/>
                </a:lnTo>
                <a:close/>
                <a:moveTo>
                  <a:pt x="0" y="0"/>
                </a:moveTo>
                <a:lnTo>
                  <a:pt x="379987" y="0"/>
                </a:lnTo>
                <a:lnTo>
                  <a:pt x="0" y="407"/>
                </a:lnTo>
                <a:close/>
              </a:path>
            </a:pathLst>
          </a:custGeom>
        </p:spPr>
      </p:pic>
      <p:sp>
        <p:nvSpPr>
          <p:cNvPr id="2" name="Titel 1"/>
          <p:cNvSpPr>
            <a:spLocks noGrp="1"/>
          </p:cNvSpPr>
          <p:nvPr>
            <p:ph type="title" idx="4294967295"/>
          </p:nvPr>
        </p:nvSpPr>
        <p:spPr>
          <a:xfrm>
            <a:off x="668866" y="1678666"/>
            <a:ext cx="5123515" cy="2369093"/>
          </a:xfrm>
        </p:spPr>
        <p:txBody>
          <a:bodyPr vert="horz" lIns="91440" tIns="45720" rIns="91440" bIns="45720" rtlCol="0" anchor="b">
            <a:normAutofit/>
          </a:bodyPr>
          <a:lstStyle/>
          <a:p>
            <a:pPr algn="r" rtl="0">
              <a:lnSpc>
                <a:spcPct val="90000"/>
              </a:lnSpc>
            </a:pPr>
            <a:r>
              <a:rPr lang="fr-BE" sz="3000" b="0" i="0" u="none" baseline="0"/>
              <a:t>    Utilisation rationnelle de benzodiazépines par la collaboration multidisciplinaire</a:t>
            </a:r>
            <a:r>
              <a:rPr lang="fr-BE" sz="3000" b="0"/>
              <a:t/>
            </a:r>
            <a:br>
              <a:rPr lang="fr-BE" sz="3000" b="0"/>
            </a:br>
            <a:endParaRPr lang="fr-BE" sz="3000" b="0"/>
          </a:p>
        </p:txBody>
      </p:sp>
      <p:sp>
        <p:nvSpPr>
          <p:cNvPr id="3" name="Tijdelijke aanduiding voor tekst 2"/>
          <p:cNvSpPr>
            <a:spLocks noGrp="1"/>
          </p:cNvSpPr>
          <p:nvPr>
            <p:ph type="body" idx="4294967295"/>
          </p:nvPr>
        </p:nvSpPr>
        <p:spPr>
          <a:xfrm>
            <a:off x="677335" y="4050831"/>
            <a:ext cx="5113217" cy="1096901"/>
          </a:xfrm>
        </p:spPr>
        <p:txBody>
          <a:bodyPr vert="horz" lIns="91440" tIns="45720" rIns="91440" bIns="45720" rtlCol="0" anchor="t">
            <a:normAutofit/>
          </a:bodyPr>
          <a:lstStyle/>
          <a:p>
            <a:pPr marL="0" indent="0" algn="r" rtl="0">
              <a:buNone/>
            </a:pPr>
            <a:r>
              <a:rPr lang="fr-BE" sz="1600" b="1" i="0" u="none" baseline="0">
                <a:solidFill>
                  <a:schemeClr val="tx1">
                    <a:lumMod val="50000"/>
                    <a:lumOff val="50000"/>
                  </a:schemeClr>
                </a:solidFill>
              </a:rPr>
              <a:t>RÉGION – ORATEUR – DATE</a:t>
            </a:r>
          </a:p>
        </p:txBody>
      </p:sp>
      <p:cxnSp>
        <p:nvCxnSpPr>
          <p:cNvPr id="67" name="Straight Connector 47">
            <a:extLst>
              <a:ext uri="{FF2B5EF4-FFF2-40B4-BE49-F238E27FC236}">
                <a16:creationId xmlns:a16="http://schemas.microsoft.com/office/drawing/2014/main" xmlns="" id="{A57C1A16-B8AB-4D99-A195-A38F556A6486}"/>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68" name="Straight Connector 49">
            <a:extLst>
              <a:ext uri="{FF2B5EF4-FFF2-40B4-BE49-F238E27FC236}">
                <a16:creationId xmlns:a16="http://schemas.microsoft.com/office/drawing/2014/main" xmlns="" id="{F8A9B20B-D1DD-4573-B5EC-558029519236}"/>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69" name="Rectangle 23">
            <a:extLst>
              <a:ext uri="{FF2B5EF4-FFF2-40B4-BE49-F238E27FC236}">
                <a16:creationId xmlns:a16="http://schemas.microsoft.com/office/drawing/2014/main" xmlns="" id="{66D61E08-70C3-48D8-BEA0-787111DC30D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0" name="Rectangle 25">
            <a:extLst>
              <a:ext uri="{FF2B5EF4-FFF2-40B4-BE49-F238E27FC236}">
                <a16:creationId xmlns:a16="http://schemas.microsoft.com/office/drawing/2014/main" xmlns="" id="{FC55298F-0AE5-478E-AD2B-03C2614C583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1" name="Isosceles Triangle 24">
            <a:extLst>
              <a:ext uri="{FF2B5EF4-FFF2-40B4-BE49-F238E27FC236}">
                <a16:creationId xmlns:a16="http://schemas.microsoft.com/office/drawing/2014/main" xmlns="" id="{C180E4EA-0B63-4779-A895-7E90E71088F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72" name="Rectangle 27">
            <a:extLst>
              <a:ext uri="{FF2B5EF4-FFF2-40B4-BE49-F238E27FC236}">
                <a16:creationId xmlns:a16="http://schemas.microsoft.com/office/drawing/2014/main" xmlns="" id="{CEE01D9D-3DE8-4EED-B0D3-8F3C79CC767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47000"/>
            </a:schemeClr>
          </a:solidFill>
          <a:ln>
            <a:noFill/>
          </a:ln>
          <a:effectLst/>
        </p:spPr>
        <p:style>
          <a:lnRef idx="1">
            <a:schemeClr val="accent1"/>
          </a:lnRef>
          <a:fillRef idx="3">
            <a:schemeClr val="accent1"/>
          </a:fillRef>
          <a:effectRef idx="2">
            <a:schemeClr val="accent1"/>
          </a:effectRef>
          <a:fontRef idx="minor">
            <a:schemeClr val="lt1"/>
          </a:fontRef>
        </p:style>
      </p:sp>
      <p:sp>
        <p:nvSpPr>
          <p:cNvPr id="73" name="Rectangle 28">
            <a:extLst>
              <a:ext uri="{FF2B5EF4-FFF2-40B4-BE49-F238E27FC236}">
                <a16:creationId xmlns:a16="http://schemas.microsoft.com/office/drawing/2014/main" xmlns="" id="{89AF5CE9-607F-43F4-8983-DCD6DA4051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4" name="Rectangle 29">
            <a:extLst>
              <a:ext uri="{FF2B5EF4-FFF2-40B4-BE49-F238E27FC236}">
                <a16:creationId xmlns:a16="http://schemas.microsoft.com/office/drawing/2014/main" xmlns="" id="{6EEA2DBD-9E1E-4521-8C01-F32AD18A89E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75" name="Isosceles Triangle 29">
            <a:extLst>
              <a:ext uri="{FF2B5EF4-FFF2-40B4-BE49-F238E27FC236}">
                <a16:creationId xmlns:a16="http://schemas.microsoft.com/office/drawing/2014/main" xmlns="" id="{15BBD2C1-BA9B-46A9-A27A-33498B16927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80591059"/>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D79B3A8-99F8-4818-8A37-7C44BBF0A364}"/>
              </a:ext>
            </a:extLst>
          </p:cNvPr>
          <p:cNvSpPr>
            <a:spLocks noGrp="1"/>
          </p:cNvSpPr>
          <p:nvPr>
            <p:ph type="title"/>
          </p:nvPr>
        </p:nvSpPr>
        <p:spPr>
          <a:xfrm>
            <a:off x="643467" y="816638"/>
            <a:ext cx="3367359" cy="5224724"/>
          </a:xfrm>
        </p:spPr>
        <p:txBody>
          <a:bodyPr anchor="ctr">
            <a:normAutofit/>
          </a:bodyPr>
          <a:lstStyle/>
          <a:p>
            <a:pPr algn="l" rtl="0"/>
            <a:r>
              <a:rPr lang="fr-BE" sz="3300" b="0" i="0" u="none" baseline="0">
                <a:latin typeface="+mn-lt"/>
              </a:rPr>
              <a:t>Indications de benzodiazépines</a:t>
            </a:r>
          </a:p>
        </p:txBody>
      </p:sp>
      <p:cxnSp>
        <p:nvCxnSpPr>
          <p:cNvPr id="16" name="Straight Connector 7">
            <a:extLst>
              <a:ext uri="{FF2B5EF4-FFF2-40B4-BE49-F238E27FC236}">
                <a16:creationId xmlns:a16="http://schemas.microsoft.com/office/drawing/2014/main" xmlns="" id="{0B5F7E3B-C5F1-40E0-A491-558BAFBC112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xmlns="" id="{1CA2E8C1-C605-4C79-AA6B-621B7CC33B8C}"/>
              </a:ext>
            </a:extLst>
          </p:cNvPr>
          <p:cNvSpPr>
            <a:spLocks noGrp="1"/>
          </p:cNvSpPr>
          <p:nvPr>
            <p:ph idx="1"/>
          </p:nvPr>
        </p:nvSpPr>
        <p:spPr>
          <a:xfrm>
            <a:off x="4241804" y="546410"/>
            <a:ext cx="5085076" cy="6077413"/>
          </a:xfrm>
        </p:spPr>
        <p:txBody>
          <a:bodyPr anchor="ctr">
            <a:normAutofit lnSpcReduction="10000"/>
          </a:bodyPr>
          <a:lstStyle/>
          <a:p>
            <a:pPr marL="0" indent="0" algn="l" rtl="0">
              <a:lnSpc>
                <a:spcPct val="90000"/>
              </a:lnSpc>
              <a:buNone/>
            </a:pPr>
            <a:r>
              <a:rPr lang="fr-BE" sz="1700" b="0" i="0" u="none" baseline="0"/>
              <a:t>Applications possibles pour l’utilisation de benzodiazépines </a:t>
            </a:r>
            <a:r>
              <a:rPr lang="fr-BE" sz="1700" b="0" i="0" u="sng" baseline="0"/>
              <a:t>à court terme</a:t>
            </a:r>
            <a:r>
              <a:rPr lang="fr-BE" sz="1700" b="0" i="0" u="none" baseline="0"/>
              <a:t> :</a:t>
            </a:r>
          </a:p>
          <a:p>
            <a:pPr lvl="1" algn="l" rtl="0">
              <a:lnSpc>
                <a:spcPct val="90000"/>
              </a:lnSpc>
            </a:pPr>
            <a:r>
              <a:rPr lang="fr-BE" sz="1700" b="0" i="0" u="none" baseline="0"/>
              <a:t>en cas d’insomnie de courte durée (l’insomnie chronique n’est pas une indication</a:t>
            </a:r>
            <a:r>
              <a:rPr lang="fr-BE" sz="1700"/>
              <a:t/>
            </a:r>
            <a:br>
              <a:rPr lang="fr-BE" sz="1700"/>
            </a:br>
            <a:r>
              <a:rPr lang="fr-BE" sz="1700" b="0" i="0" u="none" baseline="0"/>
              <a:t>pour des somnifères)</a:t>
            </a:r>
          </a:p>
          <a:p>
            <a:pPr lvl="1" algn="l" rtl="0">
              <a:lnSpc>
                <a:spcPct val="90000"/>
              </a:lnSpc>
            </a:pPr>
            <a:r>
              <a:rPr lang="fr-BE" sz="1700" b="0" i="0" u="none" baseline="0"/>
              <a:t>en cas de troubles de l’anxiété</a:t>
            </a:r>
          </a:p>
          <a:p>
            <a:pPr lvl="1" algn="l" rtl="0">
              <a:lnSpc>
                <a:spcPct val="90000"/>
              </a:lnSpc>
            </a:pPr>
            <a:r>
              <a:rPr lang="fr-BE" sz="1700" b="0" i="0" u="none" baseline="0"/>
              <a:t>en tant qu’adjuvant (temporaire) dans le traitement de l’anxiété ou de la dépression avec</a:t>
            </a:r>
            <a:r>
              <a:rPr lang="fr-BE" sz="1700"/>
              <a:t/>
            </a:r>
            <a:br>
              <a:rPr lang="fr-BE" sz="1700"/>
            </a:br>
            <a:r>
              <a:rPr lang="fr-BE" sz="1700" b="0" i="0" u="none" baseline="0"/>
              <a:t>des antidépresseurs</a:t>
            </a:r>
          </a:p>
          <a:p>
            <a:pPr lvl="1" algn="l" rtl="0">
              <a:lnSpc>
                <a:spcPct val="90000"/>
              </a:lnSpc>
            </a:pPr>
            <a:r>
              <a:rPr lang="fr-BE" sz="1700" b="0" i="0" u="none" baseline="0"/>
              <a:t>en cas de peur due à un examen ou une représentation</a:t>
            </a:r>
          </a:p>
          <a:p>
            <a:pPr lvl="1" algn="l" rtl="0">
              <a:lnSpc>
                <a:spcPct val="90000"/>
              </a:lnSpc>
            </a:pPr>
            <a:r>
              <a:rPr lang="fr-BE" sz="1700" b="0" i="0" u="none" baseline="0"/>
              <a:t>en cas de symptômes de sevrage de l’alcool</a:t>
            </a:r>
          </a:p>
          <a:p>
            <a:pPr lvl="1" algn="l" rtl="0">
              <a:lnSpc>
                <a:spcPct val="90000"/>
              </a:lnSpc>
            </a:pPr>
            <a:r>
              <a:rPr lang="fr-BE" sz="1700" b="0" i="0" u="none" baseline="0"/>
              <a:t>en cas d’épilepsie</a:t>
            </a:r>
          </a:p>
          <a:p>
            <a:pPr lvl="1" algn="l" rtl="0">
              <a:lnSpc>
                <a:spcPct val="90000"/>
              </a:lnSpc>
            </a:pPr>
            <a:r>
              <a:rPr lang="fr-BE" sz="1700" b="0" i="0" u="none" baseline="0"/>
              <a:t>en cas d’agitation aiguë, d’acathisie et de catatonie de psychose</a:t>
            </a:r>
          </a:p>
          <a:p>
            <a:pPr lvl="1" algn="l" rtl="0">
              <a:lnSpc>
                <a:spcPct val="90000"/>
              </a:lnSpc>
            </a:pPr>
            <a:r>
              <a:rPr lang="fr-BE" sz="1700" b="0" i="0" u="none" baseline="0"/>
              <a:t>en tant que prémédication et sédatif pendant une intervention chirurgicale</a:t>
            </a:r>
          </a:p>
          <a:p>
            <a:pPr lvl="1" algn="l" rtl="0">
              <a:lnSpc>
                <a:spcPct val="90000"/>
              </a:lnSpc>
            </a:pPr>
            <a:r>
              <a:rPr lang="fr-BE" sz="1700" b="0" i="0" u="none" baseline="0"/>
              <a:t>en cas de sédation palliative</a:t>
            </a:r>
            <a:r>
              <a:rPr lang="fr-BE" sz="1700"/>
              <a:t/>
            </a:r>
            <a:br>
              <a:rPr lang="fr-BE" sz="1700"/>
            </a:br>
            <a:r>
              <a:rPr lang="fr-BE" sz="1700" b="0" i="0" u="none" baseline="0"/>
              <a:t>(</a:t>
            </a:r>
            <a:r>
              <a:rPr lang="fr-BE" sz="1700" b="0" i="1" u="none" baseline="0"/>
              <a:t>Farmacotherapeutisch Kompas, 2016 ; KNMP Kennisbank</a:t>
            </a:r>
            <a:r>
              <a:rPr lang="fr-BE" sz="1700" b="0" i="0" u="none" baseline="0"/>
              <a:t>)</a:t>
            </a:r>
          </a:p>
          <a:p>
            <a:pPr algn="l" rtl="0">
              <a:lnSpc>
                <a:spcPct val="90000"/>
              </a:lnSpc>
            </a:pPr>
            <a:endParaRPr lang="fr-BE" sz="1700" dirty="0"/>
          </a:p>
        </p:txBody>
      </p:sp>
    </p:spTree>
    <p:extLst>
      <p:ext uri="{BB962C8B-B14F-4D97-AF65-F5344CB8AC3E}">
        <p14:creationId xmlns:p14="http://schemas.microsoft.com/office/powerpoint/2010/main" val="17005393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603AE127-802C-459A-A612-DB85B67F0DC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BE"/>
          </a:p>
        </p:txBody>
      </p:sp>
      <p:sp>
        <p:nvSpPr>
          <p:cNvPr id="2" name="Title 1">
            <a:extLst>
              <a:ext uri="{FF2B5EF4-FFF2-40B4-BE49-F238E27FC236}">
                <a16:creationId xmlns:a16="http://schemas.microsoft.com/office/drawing/2014/main" xmlns="" id="{44E8CDA0-9CD3-47CD-BD4C-403A2B291287}"/>
              </a:ext>
            </a:extLst>
          </p:cNvPr>
          <p:cNvSpPr>
            <a:spLocks noGrp="1"/>
          </p:cNvSpPr>
          <p:nvPr>
            <p:ph type="title"/>
          </p:nvPr>
        </p:nvSpPr>
        <p:spPr>
          <a:xfrm>
            <a:off x="902378" y="1179150"/>
            <a:ext cx="3300646" cy="4463889"/>
          </a:xfrm>
        </p:spPr>
        <p:txBody>
          <a:bodyPr anchor="ctr">
            <a:normAutofit/>
          </a:bodyPr>
          <a:lstStyle/>
          <a:p>
            <a:pPr algn="l" rtl="0"/>
            <a:r>
              <a:rPr lang="fr-BE" sz="3300" b="0" i="0" u="none" baseline="0">
                <a:latin typeface="+mn-lt"/>
              </a:rPr>
              <a:t>Inconvénients des benzodiazépines</a:t>
            </a:r>
          </a:p>
        </p:txBody>
      </p:sp>
      <p:sp>
        <p:nvSpPr>
          <p:cNvPr id="10" name="Isosceles Triangle 9">
            <a:extLst>
              <a:ext uri="{FF2B5EF4-FFF2-40B4-BE49-F238E27FC236}">
                <a16:creationId xmlns:a16="http://schemas.microsoft.com/office/drawing/2014/main" xmlns="" id="{9323D83D-50D6-4040-A58B-FCEA340F886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xmlns="" id="{1A1FE6BB-DFB2-4080-9B5E-076EF5DDE67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xmlns="" id="{D89CBED0-67A8-4F10-8233-9C9B900456B7}"/>
              </a:ext>
            </a:extLst>
          </p:cNvPr>
          <p:cNvSpPr>
            <a:spLocks noGrp="1"/>
          </p:cNvSpPr>
          <p:nvPr>
            <p:ph idx="1"/>
          </p:nvPr>
        </p:nvSpPr>
        <p:spPr>
          <a:xfrm>
            <a:off x="4949668" y="608634"/>
            <a:ext cx="6495687" cy="5943600"/>
          </a:xfrm>
        </p:spPr>
        <p:txBody>
          <a:bodyPr anchor="ctr">
            <a:normAutofit lnSpcReduction="10000"/>
          </a:bodyPr>
          <a:lstStyle/>
          <a:p>
            <a:pPr marL="0" indent="0" algn="l" rtl="0">
              <a:lnSpc>
                <a:spcPct val="90000"/>
              </a:lnSpc>
              <a:buNone/>
            </a:pPr>
            <a:r>
              <a:rPr lang="fr-BE" sz="1400" b="0" i="0" u="none" baseline="0"/>
              <a:t>Les effets indésirables des benzodiazépines sont connus depuis des décennies : </a:t>
            </a:r>
          </a:p>
          <a:p>
            <a:pPr marL="0" indent="0" algn="l" rtl="0">
              <a:lnSpc>
                <a:spcPct val="90000"/>
              </a:lnSpc>
              <a:buNone/>
            </a:pPr>
            <a:endParaRPr lang="fr-BE" sz="1400" dirty="0"/>
          </a:p>
          <a:p>
            <a:pPr lvl="1" algn="l" rtl="0">
              <a:lnSpc>
                <a:spcPct val="90000"/>
              </a:lnSpc>
            </a:pPr>
            <a:r>
              <a:rPr lang="fr-BE" sz="1400" b="0" i="0" u="none" baseline="0"/>
              <a:t>Troubles moteurs (faiblesse et fatigue musculaires) ; chutes</a:t>
            </a:r>
          </a:p>
          <a:p>
            <a:pPr lvl="1" algn="l" rtl="0">
              <a:lnSpc>
                <a:spcPct val="90000"/>
              </a:lnSpc>
            </a:pPr>
            <a:r>
              <a:rPr lang="fr-BE" sz="1400" b="0" i="0" u="none" baseline="0"/>
              <a:t>Somnolence et assoupissement (diminution de la réactivité et de la concentration)</a:t>
            </a:r>
          </a:p>
          <a:p>
            <a:pPr lvl="1" algn="l" rtl="0">
              <a:lnSpc>
                <a:spcPct val="90000"/>
              </a:lnSpc>
            </a:pPr>
            <a:r>
              <a:rPr lang="fr-BE" sz="1400" b="0" i="0" u="none" baseline="0"/>
              <a:t>Gueule de bois</a:t>
            </a:r>
            <a:endParaRPr lang="fr-BE" sz="1400" dirty="0"/>
          </a:p>
          <a:p>
            <a:pPr lvl="1" algn="l" rtl="0">
              <a:lnSpc>
                <a:spcPct val="90000"/>
              </a:lnSpc>
            </a:pPr>
            <a:r>
              <a:rPr lang="fr-BE" sz="1400" b="0" i="0" u="none" baseline="0"/>
              <a:t>Troubles de la mémoire</a:t>
            </a:r>
          </a:p>
          <a:p>
            <a:pPr lvl="1" algn="l" rtl="0">
              <a:lnSpc>
                <a:spcPct val="90000"/>
              </a:lnSpc>
            </a:pPr>
            <a:r>
              <a:rPr lang="fr-BE" sz="1400" b="0" i="0" u="none" baseline="0"/>
              <a:t>Mise à plat de la personnalité</a:t>
            </a:r>
          </a:p>
          <a:p>
            <a:pPr lvl="1" algn="l" rtl="0">
              <a:lnSpc>
                <a:spcPct val="90000"/>
              </a:lnSpc>
            </a:pPr>
            <a:r>
              <a:rPr lang="fr-BE" sz="1400" b="0" i="0" u="none" baseline="0"/>
              <a:t>Symptômes dépressifs</a:t>
            </a:r>
          </a:p>
          <a:p>
            <a:pPr lvl="1" algn="l" rtl="0">
              <a:lnSpc>
                <a:spcPct val="90000"/>
              </a:lnSpc>
            </a:pPr>
            <a:r>
              <a:rPr lang="fr-BE" sz="1400" b="0" i="0" u="none" baseline="0"/>
              <a:t>Tolérance</a:t>
            </a:r>
          </a:p>
          <a:p>
            <a:pPr lvl="1" algn="l" rtl="0">
              <a:lnSpc>
                <a:spcPct val="90000"/>
              </a:lnSpc>
            </a:pPr>
            <a:r>
              <a:rPr lang="fr-BE" sz="1400" b="0" i="0" u="none" baseline="0"/>
              <a:t>Dépendance</a:t>
            </a:r>
          </a:p>
          <a:p>
            <a:pPr lvl="1" algn="l" rtl="0">
              <a:lnSpc>
                <a:spcPct val="90000"/>
              </a:lnSpc>
            </a:pPr>
            <a:r>
              <a:rPr lang="fr-BE" sz="1400" b="0" i="0" u="none" baseline="0"/>
              <a:t>Symptômes de sevrage</a:t>
            </a:r>
          </a:p>
          <a:p>
            <a:pPr lvl="2" algn="l" rtl="0">
              <a:lnSpc>
                <a:spcPct val="90000"/>
              </a:lnSpc>
            </a:pPr>
            <a:r>
              <a:rPr lang="fr-BE" b="0" i="0" u="none" baseline="0"/>
              <a:t>Les symptômes disparaissent généralement au bout d’1 à 4 semaines</a:t>
            </a:r>
            <a:endParaRPr lang="fr-BE" dirty="0"/>
          </a:p>
          <a:p>
            <a:pPr lvl="1" algn="l" rtl="0">
              <a:lnSpc>
                <a:spcPct val="90000"/>
              </a:lnSpc>
            </a:pPr>
            <a:r>
              <a:rPr lang="fr-BE" sz="1400" b="0" i="0" u="none" baseline="0"/>
              <a:t>Possibilités d’intoxication aiguë</a:t>
            </a:r>
          </a:p>
          <a:p>
            <a:pPr marL="0" indent="0" algn="l" rtl="0">
              <a:lnSpc>
                <a:spcPct val="90000"/>
              </a:lnSpc>
              <a:buNone/>
            </a:pPr>
            <a:r>
              <a:rPr lang="fr-BE" sz="1400" b="0" i="0" u="none" baseline="0"/>
              <a:t>Ces effets indésirables sont encore plus fréquents et plus graves chez les </a:t>
            </a:r>
            <a:r>
              <a:rPr lang="fr-BE" sz="1400" b="1" i="0" u="sng" baseline="0"/>
              <a:t>personnes âgées</a:t>
            </a:r>
            <a:r>
              <a:rPr lang="fr-BE" sz="1400" b="0" i="0" u="none" baseline="0"/>
              <a:t>. Ils peuvent accentuer une éventuelle démence et interférer avec son diagnostic. </a:t>
            </a:r>
          </a:p>
          <a:p>
            <a:pPr marL="0" indent="0" algn="l" rtl="0">
              <a:lnSpc>
                <a:spcPct val="90000"/>
              </a:lnSpc>
              <a:buNone/>
            </a:pPr>
            <a:r>
              <a:rPr lang="fr-BE" sz="1400" b="0" i="0" u="none" baseline="0"/>
              <a:t> </a:t>
            </a:r>
          </a:p>
          <a:p>
            <a:pPr marL="0" indent="0" algn="l" rtl="0">
              <a:lnSpc>
                <a:spcPct val="90000"/>
              </a:lnSpc>
              <a:buNone/>
            </a:pPr>
            <a:r>
              <a:rPr lang="fr-BE" sz="1400" b="0" i="1" u="none" baseline="0"/>
              <a:t> (Source : FTO-module stoppen met benzodiazepines -oriëntatie)</a:t>
            </a:r>
          </a:p>
          <a:p>
            <a:pPr marL="0" indent="0" algn="l" rtl="0">
              <a:lnSpc>
                <a:spcPct val="90000"/>
              </a:lnSpc>
              <a:buNone/>
            </a:pPr>
            <a:r>
              <a:rPr lang="fr-BE" sz="1000" b="0" i="0" u="none" baseline="0"/>
              <a:t> </a:t>
            </a:r>
            <a:endParaRPr lang="fr-BE" sz="1000" b="1" dirty="0"/>
          </a:p>
          <a:p>
            <a:pPr marL="0" indent="0" algn="l" rtl="0">
              <a:lnSpc>
                <a:spcPct val="90000"/>
              </a:lnSpc>
              <a:buNone/>
            </a:pPr>
            <a:endParaRPr lang="fr-BE" sz="1000" b="1" dirty="0"/>
          </a:p>
          <a:p>
            <a:pPr algn="l" rtl="0">
              <a:lnSpc>
                <a:spcPct val="90000"/>
              </a:lnSpc>
            </a:pPr>
            <a:endParaRPr lang="fr-BE" sz="1000" dirty="0"/>
          </a:p>
        </p:txBody>
      </p:sp>
      <p:sp>
        <p:nvSpPr>
          <p:cNvPr id="14" name="Isosceles Triangle 13">
            <a:extLst>
              <a:ext uri="{FF2B5EF4-FFF2-40B4-BE49-F238E27FC236}">
                <a16:creationId xmlns:a16="http://schemas.microsoft.com/office/drawing/2014/main" xmlns="" id="{F10FD715-4DCE-4779-B634-EC78315EA21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496294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xmlns="" id="{B4DE830A-B531-4A3B-96F6-0ECE88B08555}"/>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8467"/>
            <a:ext cx="12192000" cy="6866467"/>
            <a:chOff x="0" y="-8467"/>
            <a:chExt cx="12192000" cy="6866467"/>
          </a:xfrm>
        </p:grpSpPr>
        <p:cxnSp>
          <p:nvCxnSpPr>
            <p:cNvPr id="11" name="Straight Connector 10">
              <a:extLst>
                <a:ext uri="{FF2B5EF4-FFF2-40B4-BE49-F238E27FC236}">
                  <a16:creationId xmlns:a16="http://schemas.microsoft.com/office/drawing/2014/main" xmlns="" id="{2813DF2C-461A-4A8F-9679-A172790D1F3A}"/>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xmlns="" id="{54CD3A85-C039-4249-86E4-1EB9318B5495}"/>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3" name="Rectangle 23">
              <a:extLst>
                <a:ext uri="{FF2B5EF4-FFF2-40B4-BE49-F238E27FC236}">
                  <a16:creationId xmlns:a16="http://schemas.microsoft.com/office/drawing/2014/main" xmlns="" id="{887EA6D2-2883-42C2-993D-094CA6D65DA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5">
              <a:extLst>
                <a:ext uri="{FF2B5EF4-FFF2-40B4-BE49-F238E27FC236}">
                  <a16:creationId xmlns:a16="http://schemas.microsoft.com/office/drawing/2014/main" xmlns="" id="{3B895046-636F-4D1B-ACA4-29AA0CB332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Isosceles Triangle 14">
              <a:extLst>
                <a:ext uri="{FF2B5EF4-FFF2-40B4-BE49-F238E27FC236}">
                  <a16:creationId xmlns:a16="http://schemas.microsoft.com/office/drawing/2014/main" xmlns="" id="{C6B0CDE3-E054-4EDD-A43B-F96843D8BF5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7">
              <a:extLst>
                <a:ext uri="{FF2B5EF4-FFF2-40B4-BE49-F238E27FC236}">
                  <a16:creationId xmlns:a16="http://schemas.microsoft.com/office/drawing/2014/main" xmlns="" id="{3B66B1A2-F145-4C9B-85CC-4BF30D58CBC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8">
              <a:extLst>
                <a:ext uri="{FF2B5EF4-FFF2-40B4-BE49-F238E27FC236}">
                  <a16:creationId xmlns:a16="http://schemas.microsoft.com/office/drawing/2014/main" xmlns="" id="{5D4FC972-94B3-4035-8D31-E668C132B41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9">
              <a:extLst>
                <a:ext uri="{FF2B5EF4-FFF2-40B4-BE49-F238E27FC236}">
                  <a16:creationId xmlns:a16="http://schemas.microsoft.com/office/drawing/2014/main" xmlns="" id="{374B9941-AFBE-4A77-A50E-B6EA04A746A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xmlns="" id="{27A982C5-2C38-4CE9-BC18-94697AD657F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xmlns="" id="{0060D8D1-7BB1-498F-AFBB-ADAC130A9E9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a:extLst>
              <a:ext uri="{FF2B5EF4-FFF2-40B4-BE49-F238E27FC236}">
                <a16:creationId xmlns:a16="http://schemas.microsoft.com/office/drawing/2014/main" xmlns="" id="{5E9AA560-AAB7-418F-BCC8-577097EA272E}"/>
              </a:ext>
            </a:extLst>
          </p:cNvPr>
          <p:cNvSpPr>
            <a:spLocks noGrp="1"/>
          </p:cNvSpPr>
          <p:nvPr>
            <p:ph type="title"/>
          </p:nvPr>
        </p:nvSpPr>
        <p:spPr>
          <a:xfrm>
            <a:off x="1655038" y="190105"/>
            <a:ext cx="6601993" cy="1867295"/>
          </a:xfrm>
        </p:spPr>
        <p:txBody>
          <a:bodyPr vert="horz" lIns="91440" tIns="45720" rIns="91440" bIns="45720" rtlCol="0" anchor="b">
            <a:normAutofit/>
          </a:bodyPr>
          <a:lstStyle/>
          <a:p>
            <a:pPr algn="l" rtl="0">
              <a:lnSpc>
                <a:spcPct val="90000"/>
              </a:lnSpc>
            </a:pPr>
            <a:r>
              <a:rPr lang="fr-BE" sz="2400" kern="1200">
                <a:solidFill>
                  <a:schemeClr val="accent1"/>
                </a:solidFill>
                <a:latin typeface="+mj-lt"/>
                <a:ea typeface="+mj-ea"/>
                <a:cs typeface="+mj-cs"/>
              </a:rPr>
              <a:t/>
            </a:r>
            <a:br>
              <a:rPr lang="fr-BE" sz="2400" kern="1200">
                <a:solidFill>
                  <a:schemeClr val="accent1"/>
                </a:solidFill>
                <a:latin typeface="+mj-lt"/>
                <a:ea typeface="+mj-ea"/>
                <a:cs typeface="+mj-cs"/>
              </a:rPr>
            </a:br>
            <a:r>
              <a:rPr lang="fr-BE" sz="3200" b="0" i="0" u="none" baseline="0"/>
              <a:t>Utilisation rationnelle de benzodiazépines</a:t>
            </a:r>
            <a:r>
              <a:rPr lang="fr-BE" sz="2400" kern="1200">
                <a:solidFill>
                  <a:schemeClr val="accent1"/>
                </a:solidFill>
                <a:latin typeface="+mj-lt"/>
                <a:ea typeface="+mj-ea"/>
                <a:cs typeface="+mj-cs"/>
              </a:rPr>
              <a:t/>
            </a:r>
            <a:br>
              <a:rPr lang="fr-BE" sz="2400" kern="1200">
                <a:solidFill>
                  <a:schemeClr val="accent1"/>
                </a:solidFill>
                <a:latin typeface="+mj-lt"/>
                <a:ea typeface="+mj-ea"/>
                <a:cs typeface="+mj-cs"/>
              </a:rPr>
            </a:br>
            <a:endParaRPr lang="fr-BE" sz="2400" kern="1200" dirty="0">
              <a:solidFill>
                <a:schemeClr val="accent1"/>
              </a:solidFill>
              <a:latin typeface="+mj-lt"/>
              <a:ea typeface="+mj-ea"/>
              <a:cs typeface="+mj-cs"/>
            </a:endParaRPr>
          </a:p>
        </p:txBody>
      </p:sp>
      <p:sp>
        <p:nvSpPr>
          <p:cNvPr id="3" name="Content Placeholder 2">
            <a:extLst>
              <a:ext uri="{FF2B5EF4-FFF2-40B4-BE49-F238E27FC236}">
                <a16:creationId xmlns:a16="http://schemas.microsoft.com/office/drawing/2014/main" xmlns="" id="{38FC1FC2-D632-4DDD-8816-D98538E7525B}"/>
              </a:ext>
            </a:extLst>
          </p:cNvPr>
          <p:cNvSpPr>
            <a:spLocks noGrp="1"/>
          </p:cNvSpPr>
          <p:nvPr>
            <p:ph idx="1"/>
          </p:nvPr>
        </p:nvSpPr>
        <p:spPr>
          <a:xfrm>
            <a:off x="4808138" y="3248113"/>
            <a:ext cx="4257123" cy="2668055"/>
          </a:xfrm>
        </p:spPr>
        <p:style>
          <a:lnRef idx="0">
            <a:scrgbClr r="0" g="0" b="0"/>
          </a:lnRef>
          <a:fillRef idx="0">
            <a:scrgbClr r="0" g="0" b="0"/>
          </a:fillRef>
          <a:effectRef idx="0">
            <a:scrgbClr r="0" g="0" b="0"/>
          </a:effectRef>
          <a:fontRef idx="minor">
            <a:schemeClr val="lt1"/>
          </a:fontRef>
        </p:style>
        <p:txBody>
          <a:bodyPr vert="horz" lIns="91440" tIns="45720" rIns="91440" bIns="45720" rtlCol="0" anchor="t">
            <a:normAutofit/>
          </a:bodyPr>
          <a:lstStyle/>
          <a:p>
            <a:pPr marL="0" indent="0" algn="ctr" rtl="0">
              <a:buNone/>
            </a:pPr>
            <a:r>
              <a:rPr lang="fr-BE" sz="4400" b="1" i="0" u="none" baseline="0">
                <a:solidFill>
                  <a:srgbClr val="FF0000"/>
                </a:solidFill>
              </a:rPr>
              <a:t>Le message est « Ne pas commencer »*</a:t>
            </a:r>
          </a:p>
        </p:txBody>
      </p:sp>
      <p:sp>
        <p:nvSpPr>
          <p:cNvPr id="22" name="Isosceles Triangle 21">
            <a:extLst>
              <a:ext uri="{FF2B5EF4-FFF2-40B4-BE49-F238E27FC236}">
                <a16:creationId xmlns:a16="http://schemas.microsoft.com/office/drawing/2014/main" xmlns="" id="{AA330523-F25B-4007-B3E5-ABB5637D160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a:off x="3174" y="1270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pic>
        <p:nvPicPr>
          <p:cNvPr id="5" name="Picture 4">
            <a:extLst>
              <a:ext uri="{FF2B5EF4-FFF2-40B4-BE49-F238E27FC236}">
                <a16:creationId xmlns:a16="http://schemas.microsoft.com/office/drawing/2014/main" xmlns="" id="{F66F340C-1BD7-4FDB-9ECD-EFD80D08E832}"/>
              </a:ext>
            </a:extLst>
          </p:cNvPr>
          <p:cNvPicPr>
            <a:picLocks noChangeAspect="1"/>
          </p:cNvPicPr>
          <p:nvPr/>
        </p:nvPicPr>
        <p:blipFill>
          <a:blip r:embed="rId2" cstate="print">
            <a:extLst>
              <a:ext uri="{BEBA8EAE-BF5A-486C-A8C5-ECC9F3942E4B}">
                <a14:imgProps xmlns:a14="http://schemas.microsoft.com/office/drawing/2010/main">
                  <a14:imgLayer r:embed="rId3">
                    <a14:imgEffect>
                      <a14:backgroundRemoval t="10000" b="90000" l="10000" r="90000">
                        <a14:foregroundMark x1="20538" y1="35692" x2="20538" y2="35692"/>
                        <a14:foregroundMark x1="79000" y1="30154" x2="79000" y2="30154"/>
                        <a14:foregroundMark x1="79000" y1="25923" x2="79000" y2="25923"/>
                        <a14:backgroundMark x1="76000" y1="73231" x2="76000" y2="73231"/>
                        <a14:backgroundMark x1="75615" y1="76385" x2="75615" y2="76385"/>
                        <a14:backgroundMark x1="76000" y1="71923" x2="75385" y2="76385"/>
                      </a14:backgroundRemoval>
                    </a14:imgEffect>
                  </a14:imgLayer>
                </a14:imgProps>
              </a:ext>
              <a:ext uri="{28A0092B-C50C-407E-A947-70E740481C1C}">
                <a14:useLocalDpi xmlns:a14="http://schemas.microsoft.com/office/drawing/2010/main" val="0"/>
              </a:ext>
            </a:extLst>
          </a:blip>
          <a:stretch>
            <a:fillRect/>
          </a:stretch>
        </p:blipFill>
        <p:spPr>
          <a:xfrm>
            <a:off x="421298" y="1747137"/>
            <a:ext cx="4904077" cy="4904077"/>
          </a:xfrm>
          <a:prstGeom prst="rect">
            <a:avLst/>
          </a:prstGeom>
        </p:spPr>
      </p:pic>
      <p:sp>
        <p:nvSpPr>
          <p:cNvPr id="4" name="Rectangle 3">
            <a:extLst>
              <a:ext uri="{FF2B5EF4-FFF2-40B4-BE49-F238E27FC236}">
                <a16:creationId xmlns:a16="http://schemas.microsoft.com/office/drawing/2014/main" xmlns="" id="{7C9CC6BB-3FB2-419A-818F-59CFD537BCF2}"/>
              </a:ext>
            </a:extLst>
          </p:cNvPr>
          <p:cNvSpPr/>
          <p:nvPr/>
        </p:nvSpPr>
        <p:spPr>
          <a:xfrm>
            <a:off x="3372971" y="6389604"/>
            <a:ext cx="6096000" cy="261610"/>
          </a:xfrm>
          <a:prstGeom prst="rect">
            <a:avLst/>
          </a:prstGeom>
        </p:spPr>
        <p:txBody>
          <a:bodyPr>
            <a:spAutoFit/>
          </a:bodyPr>
          <a:lstStyle/>
          <a:p>
            <a:pPr algn="l" rtl="0"/>
            <a:r>
              <a:rPr lang="fr-BE" sz="1100" b="0" i="1" u="none" baseline="0" dirty="0">
                <a:latin typeface="Calibri" panose="020F0502020204030204" pitchFamily="34" charset="0"/>
                <a:ea typeface="Calibri" panose="020F0502020204030204" pitchFamily="34" charset="0"/>
              </a:rPr>
              <a:t>*Dans certaines situations, l’utilisation à court terme de benzodiazépines peut s’avérer utile (voir diapositive 10)</a:t>
            </a:r>
            <a:endParaRPr lang="fr-BE" sz="1100" dirty="0"/>
          </a:p>
        </p:txBody>
      </p:sp>
    </p:spTree>
    <p:extLst>
      <p:ext uri="{BB962C8B-B14F-4D97-AF65-F5344CB8AC3E}">
        <p14:creationId xmlns:p14="http://schemas.microsoft.com/office/powerpoint/2010/main" val="16828834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A56B03-1195-4B1E-9400-DD75023285A1}"/>
              </a:ext>
            </a:extLst>
          </p:cNvPr>
          <p:cNvSpPr>
            <a:spLocks noGrp="1"/>
          </p:cNvSpPr>
          <p:nvPr>
            <p:ph type="title"/>
          </p:nvPr>
        </p:nvSpPr>
        <p:spPr>
          <a:xfrm>
            <a:off x="643467" y="816638"/>
            <a:ext cx="3367359" cy="5224724"/>
          </a:xfrm>
        </p:spPr>
        <p:txBody>
          <a:bodyPr anchor="ctr">
            <a:normAutofit/>
          </a:bodyPr>
          <a:lstStyle/>
          <a:p>
            <a:pPr algn="l" rtl="0"/>
            <a:r>
              <a:rPr lang="fr-BE" sz="2300"/>
              <a:t/>
            </a:r>
            <a:br>
              <a:rPr lang="fr-BE" sz="2300"/>
            </a:br>
            <a:r>
              <a:rPr lang="fr-BE" sz="2300" b="0" i="0" u="none" baseline="0">
                <a:latin typeface="+mn-lt"/>
              </a:rPr>
              <a:t>Utilisation rationnelle de benzodiazépines</a:t>
            </a:r>
            <a:r>
              <a:rPr lang="fr-BE" sz="2300"/>
              <a:t/>
            </a:r>
            <a:br>
              <a:rPr lang="fr-BE" sz="2300"/>
            </a:br>
            <a:endParaRPr lang="fr-BE" sz="2300" dirty="0"/>
          </a:p>
        </p:txBody>
      </p:sp>
      <p:cxnSp>
        <p:nvCxnSpPr>
          <p:cNvPr id="16" name="Straight Connector 7">
            <a:extLst>
              <a:ext uri="{FF2B5EF4-FFF2-40B4-BE49-F238E27FC236}">
                <a16:creationId xmlns:a16="http://schemas.microsoft.com/office/drawing/2014/main" xmlns="" id="{0B5F7E3B-C5F1-40E0-A491-558BAFBC112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xmlns="" id="{B369CD01-D144-49AB-B39E-68F3884020B7}"/>
              </a:ext>
            </a:extLst>
          </p:cNvPr>
          <p:cNvSpPr>
            <a:spLocks noGrp="1"/>
          </p:cNvSpPr>
          <p:nvPr>
            <p:ph idx="1"/>
          </p:nvPr>
        </p:nvSpPr>
        <p:spPr>
          <a:xfrm>
            <a:off x="4565084" y="211873"/>
            <a:ext cx="5259139" cy="6434253"/>
          </a:xfrm>
        </p:spPr>
        <p:txBody>
          <a:bodyPr anchor="ctr">
            <a:normAutofit/>
          </a:bodyPr>
          <a:lstStyle/>
          <a:p>
            <a:pPr marL="0" indent="0" algn="l" rtl="0">
              <a:lnSpc>
                <a:spcPct val="90000"/>
              </a:lnSpc>
              <a:buNone/>
            </a:pPr>
            <a:r>
              <a:rPr lang="fr-BE" b="0" i="0" u="none" baseline="0"/>
              <a:t>Prévenir toute utilisation chronique indésirable de benzodiazépines : </a:t>
            </a:r>
          </a:p>
          <a:p>
            <a:pPr lvl="1" algn="l" rtl="0">
              <a:lnSpc>
                <a:spcPct val="90000"/>
              </a:lnSpc>
            </a:pPr>
            <a:r>
              <a:rPr lang="fr-BE" sz="1800" b="0" i="0" u="none" baseline="0"/>
              <a:t>Bon diagnostic</a:t>
            </a:r>
          </a:p>
          <a:p>
            <a:pPr lvl="2" algn="l" rtl="0">
              <a:lnSpc>
                <a:spcPct val="90000"/>
              </a:lnSpc>
            </a:pPr>
            <a:r>
              <a:rPr lang="fr-BE" sz="1800" b="0" i="0" u="none" baseline="0"/>
              <a:t>Conseil : journal du sommeil</a:t>
            </a:r>
          </a:p>
          <a:p>
            <a:pPr lvl="1" algn="l" rtl="0">
              <a:lnSpc>
                <a:spcPct val="90000"/>
              </a:lnSpc>
            </a:pPr>
            <a:r>
              <a:rPr lang="fr-BE" sz="1800" b="0" i="0" u="none" baseline="0"/>
              <a:t>Bonne information (psychoéducation) ; hygiène du sommeil !</a:t>
            </a:r>
          </a:p>
          <a:p>
            <a:pPr lvl="1" algn="l" rtl="0">
              <a:lnSpc>
                <a:spcPct val="90000"/>
              </a:lnSpc>
            </a:pPr>
            <a:r>
              <a:rPr lang="fr-BE" sz="1800" b="0" i="0" u="none" baseline="0"/>
              <a:t>Traitement non médicamenteux</a:t>
            </a:r>
          </a:p>
          <a:p>
            <a:pPr lvl="2" algn="l" rtl="0">
              <a:lnSpc>
                <a:spcPct val="90000"/>
              </a:lnSpc>
            </a:pPr>
            <a:r>
              <a:rPr lang="fr-BE" sz="1800" b="0" i="0" u="none" baseline="0"/>
              <a:t>Thérapie comportementale cognitive</a:t>
            </a:r>
          </a:p>
          <a:p>
            <a:pPr lvl="1" algn="l" rtl="0">
              <a:lnSpc>
                <a:spcPct val="90000"/>
              </a:lnSpc>
            </a:pPr>
            <a:r>
              <a:rPr lang="fr-BE" sz="1800" b="0" i="0" u="none" baseline="0"/>
              <a:t>Traitement des problèmes sous-jacents</a:t>
            </a:r>
          </a:p>
          <a:p>
            <a:pPr lvl="1" algn="l" rtl="0">
              <a:lnSpc>
                <a:spcPct val="90000"/>
              </a:lnSpc>
            </a:pPr>
            <a:r>
              <a:rPr lang="fr-BE" sz="1800" b="0" i="0" u="none" baseline="0"/>
              <a:t>Bonne information pour les nouveaux utilisateurs de benzodiazépines</a:t>
            </a:r>
          </a:p>
          <a:p>
            <a:pPr lvl="1" algn="l" rtl="0">
              <a:lnSpc>
                <a:spcPct val="90000"/>
              </a:lnSpc>
            </a:pPr>
            <a:r>
              <a:rPr lang="fr-BE" sz="1800" b="0" i="0" u="none" baseline="0"/>
              <a:t>Prescrire les benzodiazépines uniquement sur une courte durée</a:t>
            </a:r>
          </a:p>
          <a:p>
            <a:pPr lvl="1" algn="l" rtl="0">
              <a:lnSpc>
                <a:spcPct val="90000"/>
              </a:lnSpc>
            </a:pPr>
            <a:r>
              <a:rPr lang="fr-BE" sz="1800" b="0" i="0" u="none" baseline="0"/>
              <a:t>Surveiller les habitudes de consommation des nouveaux utilisateurs</a:t>
            </a:r>
            <a:r>
              <a:rPr lang="fr-BE"/>
              <a:t/>
            </a:r>
            <a:br>
              <a:rPr lang="fr-BE"/>
            </a:br>
            <a:endParaRPr lang="fr-BE" dirty="0"/>
          </a:p>
        </p:txBody>
      </p:sp>
    </p:spTree>
    <p:extLst>
      <p:ext uri="{BB962C8B-B14F-4D97-AF65-F5344CB8AC3E}">
        <p14:creationId xmlns:p14="http://schemas.microsoft.com/office/powerpoint/2010/main" val="35646243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002F941-41C9-4126-94BA-461B697E8F40}"/>
              </a:ext>
            </a:extLst>
          </p:cNvPr>
          <p:cNvSpPr>
            <a:spLocks noGrp="1"/>
          </p:cNvSpPr>
          <p:nvPr>
            <p:ph type="title"/>
          </p:nvPr>
        </p:nvSpPr>
        <p:spPr>
          <a:xfrm>
            <a:off x="643467" y="816638"/>
            <a:ext cx="3367359" cy="5224724"/>
          </a:xfrm>
        </p:spPr>
        <p:txBody>
          <a:bodyPr anchor="ctr">
            <a:normAutofit/>
          </a:bodyPr>
          <a:lstStyle/>
          <a:p>
            <a:pPr algn="l" rtl="0"/>
            <a:r>
              <a:rPr lang="fr-BE" sz="2300" b="0" i="0" u="none" baseline="0">
                <a:latin typeface="+mn-lt"/>
              </a:rPr>
              <a:t>Approche de l’utilisation chronique de benzodiazépines</a:t>
            </a:r>
          </a:p>
        </p:txBody>
      </p:sp>
      <p:cxnSp>
        <p:nvCxnSpPr>
          <p:cNvPr id="8" name="Straight Connector 7">
            <a:extLst>
              <a:ext uri="{FF2B5EF4-FFF2-40B4-BE49-F238E27FC236}">
                <a16:creationId xmlns:a16="http://schemas.microsoft.com/office/drawing/2014/main" xmlns="" id="{0B5F7E3B-C5F1-40E0-A491-558BAFBC112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xmlns="" id="{24271441-DB46-445E-BF0D-90CD314E3DBA}"/>
              </a:ext>
            </a:extLst>
          </p:cNvPr>
          <p:cNvSpPr>
            <a:spLocks noGrp="1"/>
          </p:cNvSpPr>
          <p:nvPr>
            <p:ph idx="1"/>
          </p:nvPr>
        </p:nvSpPr>
        <p:spPr>
          <a:xfrm>
            <a:off x="4654295" y="457200"/>
            <a:ext cx="4619706" cy="6255834"/>
          </a:xfrm>
        </p:spPr>
        <p:txBody>
          <a:bodyPr anchor="ctr">
            <a:normAutofit/>
          </a:bodyPr>
          <a:lstStyle/>
          <a:p>
            <a:pPr marL="0" indent="0" algn="l" rtl="0">
              <a:buNone/>
            </a:pPr>
            <a:r>
              <a:rPr lang="fr-BE" b="0" i="0" u="none" baseline="0"/>
              <a:t>Arrêt progressif possible même après une utilisation de longue durée !</a:t>
            </a:r>
          </a:p>
          <a:p>
            <a:pPr marL="0" indent="0" algn="l" rtl="0">
              <a:buNone/>
            </a:pPr>
            <a:r>
              <a:rPr lang="fr-BE" b="0" i="0" u="none" baseline="0"/>
              <a:t>Envisager un arrêt progressif chez les patients qui :</a:t>
            </a:r>
          </a:p>
          <a:p>
            <a:pPr lvl="1" algn="l" rtl="0"/>
            <a:r>
              <a:rPr lang="fr-BE" b="0" i="0" u="none" baseline="0"/>
              <a:t>utilisent une dose limitée de benzodiazépines</a:t>
            </a:r>
            <a:endParaRPr lang="fr-BE" dirty="0"/>
          </a:p>
          <a:p>
            <a:pPr lvl="1" algn="l" rtl="0"/>
            <a:r>
              <a:rPr lang="fr-BE" b="0" i="0" u="none" baseline="0"/>
              <a:t>utilisent des benzodiazépines sur une durée limitée</a:t>
            </a:r>
            <a:endParaRPr lang="fr-BE" dirty="0"/>
          </a:p>
          <a:p>
            <a:pPr lvl="1" algn="l" rtl="0"/>
            <a:r>
              <a:rPr lang="fr-BE" b="0" i="0" u="none" baseline="0"/>
              <a:t>ont commencé les benzodiazépines pour des troubles légers</a:t>
            </a:r>
            <a:endParaRPr lang="fr-BE" dirty="0"/>
          </a:p>
          <a:p>
            <a:pPr lvl="1" algn="l" rtl="0"/>
            <a:r>
              <a:rPr lang="fr-BE" b="0" i="0" u="none" baseline="0"/>
              <a:t>fonctionnent plutôt bien</a:t>
            </a:r>
            <a:endParaRPr lang="fr-BE" dirty="0"/>
          </a:p>
          <a:p>
            <a:pPr lvl="1" algn="l" rtl="0"/>
            <a:r>
              <a:rPr lang="fr-BE" b="0" i="0" u="none" baseline="0"/>
              <a:t>ne présentent pas de comorbidité psychiatrique significative</a:t>
            </a:r>
            <a:endParaRPr lang="fr-BE" dirty="0"/>
          </a:p>
          <a:p>
            <a:pPr lvl="1" algn="l" rtl="0"/>
            <a:r>
              <a:rPr lang="fr-BE" b="0" i="0" u="none" baseline="0"/>
              <a:t>n’ont pas d’effet de dépendance à d’autres substances</a:t>
            </a:r>
            <a:endParaRPr lang="fr-BE" dirty="0"/>
          </a:p>
          <a:p>
            <a:pPr marL="0" indent="0" algn="l" rtl="0">
              <a:buNone/>
            </a:pPr>
            <a:r>
              <a:rPr lang="fr-BE" b="0" i="0" u="none" baseline="0"/>
              <a:t>Mais l’arrêt progressif est également indiqué dans des cas plus complexes !</a:t>
            </a:r>
            <a:endParaRPr lang="fr-BE" dirty="0"/>
          </a:p>
          <a:p>
            <a:pPr marL="0" indent="0" algn="l" rtl="0">
              <a:buNone/>
            </a:pPr>
            <a:endParaRPr lang="fr-BE" dirty="0"/>
          </a:p>
        </p:txBody>
      </p:sp>
    </p:spTree>
    <p:extLst>
      <p:ext uri="{BB962C8B-B14F-4D97-AF65-F5344CB8AC3E}">
        <p14:creationId xmlns:p14="http://schemas.microsoft.com/office/powerpoint/2010/main" val="35791463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1FDD34F-908C-47A7-9300-A6CD00E45648}"/>
              </a:ext>
            </a:extLst>
          </p:cNvPr>
          <p:cNvSpPr>
            <a:spLocks noGrp="1"/>
          </p:cNvSpPr>
          <p:nvPr>
            <p:ph type="title"/>
          </p:nvPr>
        </p:nvSpPr>
        <p:spPr>
          <a:xfrm>
            <a:off x="677334" y="609600"/>
            <a:ext cx="8596668" cy="1320800"/>
          </a:xfrm>
        </p:spPr>
        <p:txBody>
          <a:bodyPr>
            <a:normAutofit/>
          </a:bodyPr>
          <a:lstStyle/>
          <a:p>
            <a:pPr algn="l" rtl="0"/>
            <a:r>
              <a:rPr lang="fr-BE" b="0" i="0" u="none" baseline="0">
                <a:latin typeface="+mn-lt"/>
              </a:rPr>
              <a:t>Approche de l’utilisation chronique de benzodiazépines existante</a:t>
            </a:r>
          </a:p>
        </p:txBody>
      </p:sp>
      <p:graphicFrame>
        <p:nvGraphicFramePr>
          <p:cNvPr id="5" name="Content Placeholder 2">
            <a:extLst>
              <a:ext uri="{FF2B5EF4-FFF2-40B4-BE49-F238E27FC236}">
                <a16:creationId xmlns:a16="http://schemas.microsoft.com/office/drawing/2014/main" xmlns="" id="{5527E4A7-9A00-41C0-8908-9AAF0A3E0549}"/>
              </a:ext>
            </a:extLst>
          </p:cNvPr>
          <p:cNvGraphicFramePr>
            <a:graphicFrameLocks noGrp="1"/>
          </p:cNvGraphicFramePr>
          <p:nvPr>
            <p:ph idx="1"/>
            <p:extLst>
              <p:ext uri="{D42A27DB-BD31-4B8C-83A1-F6EECF244321}">
                <p14:modId xmlns:p14="http://schemas.microsoft.com/office/powerpoint/2010/main" val="1527950126"/>
              </p:ext>
            </p:extLst>
          </p:nvPr>
        </p:nvGraphicFramePr>
        <p:xfrm>
          <a:off x="677863" y="2160588"/>
          <a:ext cx="8596312" cy="3881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xmlns="" id="{72A114D1-60E1-4A9A-84FC-B29EB4EFC1A8}"/>
              </a:ext>
            </a:extLst>
          </p:cNvPr>
          <p:cNvSpPr txBox="1"/>
          <p:nvPr/>
        </p:nvSpPr>
        <p:spPr>
          <a:xfrm>
            <a:off x="851339" y="5964839"/>
            <a:ext cx="8256566" cy="646331"/>
          </a:xfrm>
          <a:prstGeom prst="rect">
            <a:avLst/>
          </a:prstGeom>
          <a:noFill/>
        </p:spPr>
        <p:txBody>
          <a:bodyPr wrap="square" rtlCol="0">
            <a:spAutoFit/>
          </a:bodyPr>
          <a:lstStyle/>
          <a:p>
            <a:pPr algn="l" rtl="0"/>
            <a:r>
              <a:rPr lang="fr-BE" b="0" i="0" u="none" baseline="0" dirty="0"/>
              <a:t>Conseil : utilisez la fiche récapitulative pour aborder et arrêter progressivement l’utilisation chronique de benzodiazépines</a:t>
            </a:r>
          </a:p>
        </p:txBody>
      </p:sp>
      <p:graphicFrame>
        <p:nvGraphicFramePr>
          <p:cNvPr id="4" name="Table 3">
            <a:extLst>
              <a:ext uri="{FF2B5EF4-FFF2-40B4-BE49-F238E27FC236}">
                <a16:creationId xmlns:a16="http://schemas.microsoft.com/office/drawing/2014/main" xmlns="" id="{F632F969-0413-450D-B764-0A75744E644A}"/>
              </a:ext>
            </a:extLst>
          </p:cNvPr>
          <p:cNvGraphicFramePr>
            <a:graphicFrameLocks noGrp="1"/>
          </p:cNvGraphicFramePr>
          <p:nvPr>
            <p:extLst>
              <p:ext uri="{D42A27DB-BD31-4B8C-83A1-F6EECF244321}">
                <p14:modId xmlns:p14="http://schemas.microsoft.com/office/powerpoint/2010/main" val="3446402009"/>
              </p:ext>
            </p:extLst>
          </p:nvPr>
        </p:nvGraphicFramePr>
        <p:xfrm>
          <a:off x="725491" y="5995110"/>
          <a:ext cx="8382414" cy="585787"/>
        </p:xfrm>
        <a:graphic>
          <a:graphicData uri="http://schemas.openxmlformats.org/drawingml/2006/table">
            <a:tbl>
              <a:tblPr/>
              <a:tblGrid>
                <a:gridCol w="8382414">
                  <a:extLst>
                    <a:ext uri="{9D8B030D-6E8A-4147-A177-3AD203B41FA5}">
                      <a16:colId xmlns:a16="http://schemas.microsoft.com/office/drawing/2014/main" xmlns="" val="1878888400"/>
                    </a:ext>
                  </a:extLst>
                </a:gridCol>
              </a:tblGrid>
              <a:tr h="585787">
                <a:tc>
                  <a:txBody>
                    <a:bodyPr/>
                    <a:lstStyle/>
                    <a:p>
                      <a:endParaRPr lang="fr-BE"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xmlns="" val="3942643395"/>
                  </a:ext>
                </a:extLst>
              </a:tr>
            </a:tbl>
          </a:graphicData>
        </a:graphic>
      </p:graphicFrame>
    </p:spTree>
    <p:extLst>
      <p:ext uri="{BB962C8B-B14F-4D97-AF65-F5344CB8AC3E}">
        <p14:creationId xmlns:p14="http://schemas.microsoft.com/office/powerpoint/2010/main" val="37239877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xmlns="" id="{1F2B4773-3207-44CC-B7AC-892B70498211}"/>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8467"/>
            <a:ext cx="12192000" cy="6866467"/>
            <a:chOff x="0" y="-8467"/>
            <a:chExt cx="12192000" cy="6866467"/>
          </a:xfrm>
        </p:grpSpPr>
        <p:cxnSp>
          <p:nvCxnSpPr>
            <p:cNvPr id="10" name="Straight Connector 9">
              <a:extLst>
                <a:ext uri="{FF2B5EF4-FFF2-40B4-BE49-F238E27FC236}">
                  <a16:creationId xmlns:a16="http://schemas.microsoft.com/office/drawing/2014/main" xmlns="" id="{2B8267CA-A7A5-4E11-9D92-4EAC3DD3E809}"/>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xmlns="" id="{E83D61B5-C6B4-4A4B-85AD-FEE7A54912C0}"/>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xmlns="" id="{A0B67FE4-688F-4497-8BFD-157613A697D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5">
              <a:extLst>
                <a:ext uri="{FF2B5EF4-FFF2-40B4-BE49-F238E27FC236}">
                  <a16:creationId xmlns:a16="http://schemas.microsoft.com/office/drawing/2014/main" xmlns="" id="{3BF5BE1A-9BAC-4581-A82B-FD8FE31595B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13">
              <a:extLst>
                <a:ext uri="{FF2B5EF4-FFF2-40B4-BE49-F238E27FC236}">
                  <a16:creationId xmlns:a16="http://schemas.microsoft.com/office/drawing/2014/main" xmlns="" id="{971E5644-6772-414A-8199-E30BFB02A5D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7">
              <a:extLst>
                <a:ext uri="{FF2B5EF4-FFF2-40B4-BE49-F238E27FC236}">
                  <a16:creationId xmlns:a16="http://schemas.microsoft.com/office/drawing/2014/main" xmlns="" id="{E8246D50-BB0C-408E-93FD-7B8D63A7F78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8">
              <a:extLst>
                <a:ext uri="{FF2B5EF4-FFF2-40B4-BE49-F238E27FC236}">
                  <a16:creationId xmlns:a16="http://schemas.microsoft.com/office/drawing/2014/main" xmlns="" id="{AFBC5D22-68C1-44FB-8181-CB84ECAA83F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9">
              <a:extLst>
                <a:ext uri="{FF2B5EF4-FFF2-40B4-BE49-F238E27FC236}">
                  <a16:creationId xmlns:a16="http://schemas.microsoft.com/office/drawing/2014/main" xmlns="" id="{FB6D0FCE-FBDB-4655-A1A7-640B1E86B56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xmlns="" id="{BC8157DF-FD90-4AD6-B803-3AC0ACD8E6A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xmlns="" id="{3548B067-9D63-4D21-92EF-CBC9E6338C8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a:extLst>
              <a:ext uri="{FF2B5EF4-FFF2-40B4-BE49-F238E27FC236}">
                <a16:creationId xmlns:a16="http://schemas.microsoft.com/office/drawing/2014/main" xmlns="" id="{0C4456D9-A4D4-47EA-8531-613F90561494}"/>
              </a:ext>
            </a:extLst>
          </p:cNvPr>
          <p:cNvSpPr>
            <a:spLocks noGrp="1"/>
          </p:cNvSpPr>
          <p:nvPr>
            <p:ph type="title"/>
          </p:nvPr>
        </p:nvSpPr>
        <p:spPr>
          <a:xfrm>
            <a:off x="6090445" y="609600"/>
            <a:ext cx="3183556" cy="1320800"/>
          </a:xfrm>
        </p:spPr>
        <p:txBody>
          <a:bodyPr vert="horz" lIns="91440" tIns="45720" rIns="91440" bIns="45720" rtlCol="0" anchor="ctr">
            <a:normAutofit/>
          </a:bodyPr>
          <a:lstStyle/>
          <a:p>
            <a:pPr algn="l" rtl="0"/>
            <a:r>
              <a:rPr lang="fr-BE" b="0" i="0" u="none" baseline="0"/>
              <a:t>Exemple de lettre d’arrêt</a:t>
            </a:r>
          </a:p>
        </p:txBody>
      </p:sp>
      <p:sp>
        <p:nvSpPr>
          <p:cNvPr id="4" name="TextBox 3">
            <a:extLst>
              <a:ext uri="{FF2B5EF4-FFF2-40B4-BE49-F238E27FC236}">
                <a16:creationId xmlns:a16="http://schemas.microsoft.com/office/drawing/2014/main" xmlns="" id="{620F04BF-4FF5-46DD-BD76-469B483EE554}"/>
              </a:ext>
            </a:extLst>
          </p:cNvPr>
          <p:cNvSpPr txBox="1"/>
          <p:nvPr/>
        </p:nvSpPr>
        <p:spPr>
          <a:xfrm>
            <a:off x="6094410" y="2160589"/>
            <a:ext cx="3176589" cy="3880773"/>
          </a:xfrm>
          <a:prstGeom prst="rect">
            <a:avLst/>
          </a:prstGeom>
        </p:spPr>
        <p:txBody>
          <a:bodyPr vert="horz" lIns="91440" tIns="45720" rIns="91440" bIns="45720" rtlCol="0">
            <a:normAutofit/>
          </a:bodyPr>
          <a:lstStyle/>
          <a:p>
            <a:pPr algn="l" rtl="0">
              <a:spcBef>
                <a:spcPts val="1000"/>
              </a:spcBef>
              <a:buClr>
                <a:schemeClr val="accent1"/>
              </a:buClr>
              <a:buSzPct val="80000"/>
              <a:buFont typeface="Wingdings 3" charset="2"/>
              <a:buChar char=""/>
            </a:pPr>
            <a:r>
              <a:rPr lang="fr-BE" b="0" i="1" u="none" baseline="0" dirty="0">
                <a:solidFill>
                  <a:schemeClr val="tx1">
                    <a:lumMod val="75000"/>
                    <a:lumOff val="25000"/>
                  </a:schemeClr>
                </a:solidFill>
              </a:rPr>
              <a:t>Source : Manuel d’aide sur les somnifères et les calmants destiné aux médecins.</a:t>
            </a:r>
          </a:p>
          <a:p>
            <a:pPr>
              <a:spcBef>
                <a:spcPts val="1000"/>
              </a:spcBef>
              <a:buClr>
                <a:schemeClr val="accent1"/>
              </a:buClr>
              <a:buSzPct val="80000"/>
              <a:buFont typeface="Wingdings 3" charset="2"/>
              <a:buChar char=""/>
            </a:pPr>
            <a:r>
              <a:rPr lang="fr-BE" i="1" dirty="0">
                <a:solidFill>
                  <a:schemeClr val="tx1">
                    <a:lumMod val="75000"/>
                    <a:lumOff val="25000"/>
                  </a:schemeClr>
                </a:solidFill>
              </a:rPr>
              <a:t>http://www.somniferesetcalmants-manuelaide.be/wp-content/uploads/2018/03/FR-Sevrage-lettre-de-suivi02.pdf</a:t>
            </a:r>
            <a:endParaRPr lang="fr-BE" b="0" i="1" u="none" baseline="0" dirty="0">
              <a:solidFill>
                <a:schemeClr val="tx1">
                  <a:lumMod val="75000"/>
                  <a:lumOff val="25000"/>
                </a:schemeClr>
              </a:solidFill>
            </a:endParaRPr>
          </a:p>
        </p:txBody>
      </p:sp>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586" y="589547"/>
            <a:ext cx="5006498" cy="5113421"/>
          </a:xfrm>
          <a:prstGeom prst="rect">
            <a:avLst/>
          </a:prstGeom>
        </p:spPr>
      </p:pic>
    </p:spTree>
    <p:extLst>
      <p:ext uri="{BB962C8B-B14F-4D97-AF65-F5344CB8AC3E}">
        <p14:creationId xmlns:p14="http://schemas.microsoft.com/office/powerpoint/2010/main" val="29379527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0A705A-3DB1-4100-984A-F47DC5C301C5}"/>
              </a:ext>
            </a:extLst>
          </p:cNvPr>
          <p:cNvSpPr>
            <a:spLocks noGrp="1"/>
          </p:cNvSpPr>
          <p:nvPr>
            <p:ph type="title"/>
          </p:nvPr>
        </p:nvSpPr>
        <p:spPr>
          <a:xfrm>
            <a:off x="677334" y="609600"/>
            <a:ext cx="8596668" cy="1320800"/>
          </a:xfrm>
        </p:spPr>
        <p:txBody>
          <a:bodyPr>
            <a:normAutofit/>
          </a:bodyPr>
          <a:lstStyle/>
          <a:p>
            <a:pPr algn="l" rtl="0"/>
            <a:r>
              <a:rPr lang="fr-BE" b="0" i="0" u="none" baseline="0">
                <a:latin typeface="+mn-lt"/>
              </a:rPr>
              <a:t>Comment travailler avec une lettre d’arrêt : plan par étape</a:t>
            </a:r>
          </a:p>
        </p:txBody>
      </p:sp>
      <p:graphicFrame>
        <p:nvGraphicFramePr>
          <p:cNvPr id="5" name="Content Placeholder 2">
            <a:extLst>
              <a:ext uri="{FF2B5EF4-FFF2-40B4-BE49-F238E27FC236}">
                <a16:creationId xmlns:a16="http://schemas.microsoft.com/office/drawing/2014/main" xmlns="" id="{0BDED648-D43B-42AF-AD00-B7A88A61C2BB}"/>
              </a:ext>
            </a:extLst>
          </p:cNvPr>
          <p:cNvGraphicFramePr>
            <a:graphicFrameLocks noGrp="1"/>
          </p:cNvGraphicFramePr>
          <p:nvPr>
            <p:ph idx="1"/>
            <p:extLst>
              <p:ext uri="{D42A27DB-BD31-4B8C-83A1-F6EECF244321}">
                <p14:modId xmlns:p14="http://schemas.microsoft.com/office/powerpoint/2010/main" val="2470276334"/>
              </p:ext>
            </p:extLst>
          </p:nvPr>
        </p:nvGraphicFramePr>
        <p:xfrm>
          <a:off x="677863" y="2160588"/>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759660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BF35663-342C-4AF9-9C4C-224F504D9242}"/>
              </a:ext>
            </a:extLst>
          </p:cNvPr>
          <p:cNvSpPr>
            <a:spLocks noGrp="1"/>
          </p:cNvSpPr>
          <p:nvPr>
            <p:ph type="title"/>
          </p:nvPr>
        </p:nvSpPr>
        <p:spPr>
          <a:xfrm>
            <a:off x="677334" y="609600"/>
            <a:ext cx="8596668" cy="1320800"/>
          </a:xfrm>
        </p:spPr>
        <p:txBody>
          <a:bodyPr/>
          <a:lstStyle/>
          <a:p>
            <a:pPr algn="ctr" rtl="0"/>
            <a:r>
              <a:rPr lang="fr-BE" b="0" i="0" u="none" baseline="0">
                <a:solidFill>
                  <a:srgbClr val="007114"/>
                </a:solidFill>
                <a:latin typeface="+mn-lt"/>
              </a:rPr>
              <a:t>Exemple de brochure éducative</a:t>
            </a:r>
          </a:p>
        </p:txBody>
      </p:sp>
      <p:pic>
        <p:nvPicPr>
          <p:cNvPr id="4" name="Afbeelding 4">
            <a:extLst>
              <a:ext uri="{FF2B5EF4-FFF2-40B4-BE49-F238E27FC236}">
                <a16:creationId xmlns:a16="http://schemas.microsoft.com/office/drawing/2014/main" xmlns="" id="{A554A51B-F245-40CE-A6A2-5B9A206056F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92770" y="1571816"/>
            <a:ext cx="3500437" cy="5167312"/>
          </a:xfrm>
          <a:prstGeom prst="rect">
            <a:avLst/>
          </a:prstGeom>
        </p:spPr>
      </p:pic>
      <p:sp>
        <p:nvSpPr>
          <p:cNvPr id="5" name="TextBox 4">
            <a:extLst>
              <a:ext uri="{FF2B5EF4-FFF2-40B4-BE49-F238E27FC236}">
                <a16:creationId xmlns:a16="http://schemas.microsoft.com/office/drawing/2014/main" xmlns="" id="{74512114-4E4D-4F84-9173-029858E7FE3C}"/>
              </a:ext>
            </a:extLst>
          </p:cNvPr>
          <p:cNvSpPr txBox="1"/>
          <p:nvPr/>
        </p:nvSpPr>
        <p:spPr>
          <a:xfrm>
            <a:off x="5486400" y="5532120"/>
            <a:ext cx="3813048" cy="523220"/>
          </a:xfrm>
          <a:prstGeom prst="rect">
            <a:avLst/>
          </a:prstGeom>
          <a:noFill/>
        </p:spPr>
        <p:txBody>
          <a:bodyPr wrap="square" rtlCol="0">
            <a:spAutoFit/>
          </a:bodyPr>
          <a:lstStyle/>
          <a:p>
            <a:pPr algn="l" rtl="0"/>
            <a:r>
              <a:rPr lang="fr-BE" sz="1400" b="0" i="1" u="none" baseline="0"/>
              <a:t>Source : </a:t>
            </a:r>
            <a:r>
              <a:rPr lang="fr-BE" sz="1400" b="0" i="1" u="none" baseline="0">
                <a:hlinkClick r:id="rId3"/>
              </a:rPr>
              <a:t>www.valpreventie.be</a:t>
            </a:r>
            <a:endParaRPr lang="fr-BE" sz="1400" i="1" dirty="0"/>
          </a:p>
          <a:p>
            <a:pPr algn="l" rtl="0"/>
            <a:r>
              <a:rPr lang="fr-BE" sz="1400" b="0" i="1" u="none" baseline="0"/>
              <a:t>Télécharger ou commander gratuitement la brochure</a:t>
            </a:r>
          </a:p>
        </p:txBody>
      </p:sp>
    </p:spTree>
    <p:extLst>
      <p:ext uri="{BB962C8B-B14F-4D97-AF65-F5344CB8AC3E}">
        <p14:creationId xmlns:p14="http://schemas.microsoft.com/office/powerpoint/2010/main" val="22529750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rtl="0"/>
            <a:r>
              <a:rPr lang="fr-BE" b="0" i="0" u="none" baseline="0">
                <a:solidFill>
                  <a:srgbClr val="007114"/>
                </a:solidFill>
                <a:latin typeface="+mn-lt"/>
              </a:rPr>
              <a:t>Évaluation d’une CMP (indicateurs de qualité)</a:t>
            </a:r>
          </a:p>
        </p:txBody>
      </p:sp>
      <p:sp>
        <p:nvSpPr>
          <p:cNvPr id="3" name="Tijdelijke aanduiding voor inhoud 2"/>
          <p:cNvSpPr>
            <a:spLocks noGrp="1"/>
          </p:cNvSpPr>
          <p:nvPr>
            <p:ph idx="1"/>
          </p:nvPr>
        </p:nvSpPr>
        <p:spPr>
          <a:xfrm>
            <a:off x="2152650" y="1726771"/>
            <a:ext cx="7886700" cy="4351338"/>
          </a:xfrm>
        </p:spPr>
        <p:txBody>
          <a:bodyPr>
            <a:normAutofit/>
          </a:bodyPr>
          <a:lstStyle/>
          <a:p>
            <a:pPr marL="0" indent="0" algn="l" rtl="0">
              <a:lnSpc>
                <a:spcPct val="100000"/>
              </a:lnSpc>
              <a:buNone/>
            </a:pPr>
            <a:endParaRPr lang="fr-BE" sz="2400" b="1" dirty="0">
              <a:solidFill>
                <a:srgbClr val="6B6B6B"/>
              </a:solidFill>
            </a:endParaRPr>
          </a:p>
        </p:txBody>
      </p:sp>
    </p:spTree>
    <p:extLst>
      <p:ext uri="{BB962C8B-B14F-4D97-AF65-F5344CB8AC3E}">
        <p14:creationId xmlns:p14="http://schemas.microsoft.com/office/powerpoint/2010/main" val="17865878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BDA5E46-4C4A-4D67-8AC2-B9D3CFFBE6BE}"/>
              </a:ext>
            </a:extLst>
          </p:cNvPr>
          <p:cNvSpPr>
            <a:spLocks noGrp="1"/>
          </p:cNvSpPr>
          <p:nvPr>
            <p:ph type="title"/>
          </p:nvPr>
        </p:nvSpPr>
        <p:spPr>
          <a:xfrm>
            <a:off x="262998" y="435864"/>
            <a:ext cx="8596668" cy="1320800"/>
          </a:xfrm>
        </p:spPr>
        <p:txBody>
          <a:bodyPr/>
          <a:lstStyle/>
          <a:p>
            <a:pPr algn="ctr" rtl="0"/>
            <a:r>
              <a:rPr lang="fr-BE" b="0" i="0" u="none" baseline="0">
                <a:solidFill>
                  <a:srgbClr val="007114"/>
                </a:solidFill>
                <a:latin typeface="+mn-lt"/>
              </a:rPr>
              <a:t>Déroulement d’une CMP</a:t>
            </a:r>
            <a:endParaRPr lang="fr-BE" dirty="0">
              <a:latin typeface="+mn-lt"/>
            </a:endParaRPr>
          </a:p>
        </p:txBody>
      </p:sp>
      <p:sp>
        <p:nvSpPr>
          <p:cNvPr id="3" name="Content Placeholder 2">
            <a:extLst>
              <a:ext uri="{FF2B5EF4-FFF2-40B4-BE49-F238E27FC236}">
                <a16:creationId xmlns:a16="http://schemas.microsoft.com/office/drawing/2014/main" xmlns="" id="{00F06CB0-F8F8-4E2D-A3E1-20E0C26A4028}"/>
              </a:ext>
            </a:extLst>
          </p:cNvPr>
          <p:cNvSpPr>
            <a:spLocks noGrp="1"/>
          </p:cNvSpPr>
          <p:nvPr>
            <p:ph idx="1"/>
          </p:nvPr>
        </p:nvSpPr>
        <p:spPr>
          <a:xfrm>
            <a:off x="1048512" y="1487297"/>
            <a:ext cx="8506968" cy="4351338"/>
          </a:xfrm>
        </p:spPr>
        <p:txBody>
          <a:bodyPr>
            <a:normAutofit fontScale="85000" lnSpcReduction="20000"/>
          </a:bodyPr>
          <a:lstStyle/>
          <a:p>
            <a:pPr marL="514350" indent="-514350" algn="l" rtl="0">
              <a:buFont typeface="+mj-lt"/>
              <a:buAutoNum type="arabicPeriod"/>
            </a:pPr>
            <a:r>
              <a:rPr lang="fr-BE" sz="2600" b="0" i="0" u="none" baseline="0"/>
              <a:t> Bienvenue</a:t>
            </a:r>
          </a:p>
          <a:p>
            <a:pPr marL="514350" indent="-514350" algn="l" rtl="0">
              <a:buFont typeface="+mj-lt"/>
              <a:buAutoNum type="arabicPeriod"/>
            </a:pPr>
            <a:r>
              <a:rPr lang="fr-BE" sz="2600" b="0" i="0" u="none" baseline="0"/>
              <a:t> Table ronde</a:t>
            </a:r>
          </a:p>
          <a:p>
            <a:pPr marL="514350" indent="-514350" algn="l" rtl="0">
              <a:buFont typeface="+mj-lt"/>
              <a:buAutoNum type="arabicPeriod"/>
            </a:pPr>
            <a:r>
              <a:rPr lang="fr-BE" sz="2600" b="0" i="0" u="none" baseline="0"/>
              <a:t> Qu’est-ce qu’une CMP ?</a:t>
            </a:r>
          </a:p>
          <a:p>
            <a:pPr marL="514350" indent="-514350" algn="l" rtl="0">
              <a:buFont typeface="+mj-lt"/>
              <a:buAutoNum type="arabicPeriod"/>
            </a:pPr>
            <a:r>
              <a:rPr lang="fr-BE" sz="2600" b="0" i="0" u="none" baseline="0"/>
              <a:t> Objectif d’une CMP sur les benzodiazépines</a:t>
            </a:r>
          </a:p>
          <a:p>
            <a:pPr marL="514350" indent="-514350" algn="l" rtl="0">
              <a:buFont typeface="+mj-lt"/>
              <a:buAutoNum type="arabicPeriod"/>
            </a:pPr>
            <a:r>
              <a:rPr lang="fr-BE" sz="2600" b="0" i="0" u="none" baseline="0"/>
              <a:t> Contexte théorique</a:t>
            </a:r>
          </a:p>
          <a:p>
            <a:pPr marL="514350" indent="-514350" algn="l" rtl="0">
              <a:buFont typeface="+mj-lt"/>
              <a:buAutoNum type="arabicPeriod"/>
            </a:pPr>
            <a:r>
              <a:rPr lang="fr-BE" sz="2600" b="0" i="0" u="none" baseline="0"/>
              <a:t> Évaluation d’une CMP (indicateurs de qualité)</a:t>
            </a:r>
          </a:p>
          <a:p>
            <a:pPr marL="514350" indent="-514350" algn="l" rtl="0">
              <a:buFont typeface="+mj-lt"/>
              <a:buAutoNum type="arabicPeriod"/>
            </a:pPr>
            <a:r>
              <a:rPr lang="fr-BE" sz="2600" b="0" i="0" u="none" baseline="0"/>
              <a:t> Concertation : </a:t>
            </a:r>
          </a:p>
          <a:p>
            <a:pPr lvl="1" algn="l" rtl="0">
              <a:buFont typeface="Wingdings" panose="05000000000000000000" pitchFamily="2" charset="2"/>
              <a:buChar char="Ø"/>
            </a:pPr>
            <a:r>
              <a:rPr lang="fr-BE" sz="2600" b="0" i="0" u="none" baseline="0"/>
              <a:t>Cas Partie 1 : </a:t>
            </a:r>
            <a:r>
              <a:rPr lang="fr-BE" sz="2600" b="1" i="0" u="none" baseline="0"/>
              <a:t>Utilisation rationnelle de benzodiazépines</a:t>
            </a:r>
            <a:endParaRPr lang="fr-BE" sz="2600" dirty="0"/>
          </a:p>
          <a:p>
            <a:pPr lvl="1" algn="l" rtl="0">
              <a:buFont typeface="Wingdings" panose="05000000000000000000" pitchFamily="2" charset="2"/>
              <a:buChar char="Ø"/>
            </a:pPr>
            <a:r>
              <a:rPr lang="fr-BE" sz="2600" b="0" i="0" u="none" baseline="0"/>
              <a:t>Cas Partie 2 : </a:t>
            </a:r>
            <a:r>
              <a:rPr lang="fr-BE" sz="2600" b="1" i="0" u="none" baseline="0"/>
              <a:t>Approche de l’utilisation chronique de benzodiazépines</a:t>
            </a:r>
            <a:endParaRPr lang="fr-BE" sz="2600" dirty="0"/>
          </a:p>
          <a:p>
            <a:pPr marL="514350" indent="-514350" algn="l" rtl="0">
              <a:buFont typeface="+mj-lt"/>
              <a:buAutoNum type="arabicPeriod"/>
            </a:pPr>
            <a:r>
              <a:rPr lang="fr-BE" sz="2600" b="0" i="0" u="none" baseline="0"/>
              <a:t> Fin de la CMP et conclusion d’accords</a:t>
            </a:r>
          </a:p>
          <a:p>
            <a:pPr marL="514350" indent="-514350" algn="l" rtl="0">
              <a:buFont typeface="+mj-lt"/>
              <a:buAutoNum type="arabicPeriod"/>
            </a:pPr>
            <a:endParaRPr lang="fr-BE" dirty="0"/>
          </a:p>
          <a:p>
            <a:endParaRPr lang="fr-BE" dirty="0"/>
          </a:p>
        </p:txBody>
      </p:sp>
    </p:spTree>
    <p:extLst>
      <p:ext uri="{BB962C8B-B14F-4D97-AF65-F5344CB8AC3E}">
        <p14:creationId xmlns:p14="http://schemas.microsoft.com/office/powerpoint/2010/main" val="3422980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DC6423D-365A-47E0-BCE0-AB2B330A5FFB}"/>
              </a:ext>
            </a:extLst>
          </p:cNvPr>
          <p:cNvSpPr>
            <a:spLocks noGrp="1"/>
          </p:cNvSpPr>
          <p:nvPr>
            <p:ph type="title"/>
          </p:nvPr>
        </p:nvSpPr>
        <p:spPr/>
        <p:txBody>
          <a:bodyPr/>
          <a:lstStyle/>
          <a:p>
            <a:endParaRPr lang="fr-BE"/>
          </a:p>
        </p:txBody>
      </p:sp>
      <p:pic>
        <p:nvPicPr>
          <p:cNvPr id="2050" name="Picture 2" descr="Afbeeldingsresultaat voor vergadering">
            <a:extLst>
              <a:ext uri="{FF2B5EF4-FFF2-40B4-BE49-F238E27FC236}">
                <a16:creationId xmlns:a16="http://schemas.microsoft.com/office/drawing/2014/main" xmlns="" id="{AA2F716C-EAC6-416C-A7A1-D3E7813CC8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970" y="1027906"/>
            <a:ext cx="6936059" cy="52125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71894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97C32B2-1397-4C20-A715-1FFE13252BAA}"/>
              </a:ext>
            </a:extLst>
          </p:cNvPr>
          <p:cNvSpPr>
            <a:spLocks noGrp="1"/>
          </p:cNvSpPr>
          <p:nvPr>
            <p:ph type="title"/>
          </p:nvPr>
        </p:nvSpPr>
        <p:spPr>
          <a:xfrm>
            <a:off x="787063" y="1173819"/>
            <a:ext cx="8596668" cy="1826581"/>
          </a:xfrm>
        </p:spPr>
        <p:txBody>
          <a:bodyPr/>
          <a:lstStyle/>
          <a:p>
            <a:pPr algn="ctr" rtl="0"/>
            <a:r>
              <a:rPr lang="fr-BE" b="0" i="0" u="none" baseline="0">
                <a:solidFill>
                  <a:srgbClr val="007114"/>
                </a:solidFill>
              </a:rPr>
              <a:t>Cas Partie 1 : </a:t>
            </a:r>
            <a:r>
              <a:rPr lang="fr-BE">
                <a:solidFill>
                  <a:srgbClr val="007114"/>
                </a:solidFill>
              </a:rPr>
              <a:t/>
            </a:r>
            <a:br>
              <a:rPr lang="fr-BE">
                <a:solidFill>
                  <a:srgbClr val="007114"/>
                </a:solidFill>
              </a:rPr>
            </a:br>
            <a:endParaRPr lang="fr-BE" dirty="0"/>
          </a:p>
        </p:txBody>
      </p:sp>
      <p:sp>
        <p:nvSpPr>
          <p:cNvPr id="3" name="Text Placeholder 2">
            <a:extLst>
              <a:ext uri="{FF2B5EF4-FFF2-40B4-BE49-F238E27FC236}">
                <a16:creationId xmlns:a16="http://schemas.microsoft.com/office/drawing/2014/main" xmlns="" id="{B2668B64-F1D1-4812-B465-5A5CEB6D742E}"/>
              </a:ext>
            </a:extLst>
          </p:cNvPr>
          <p:cNvSpPr>
            <a:spLocks noGrp="1"/>
          </p:cNvSpPr>
          <p:nvPr>
            <p:ph type="body" idx="1"/>
          </p:nvPr>
        </p:nvSpPr>
        <p:spPr>
          <a:xfrm>
            <a:off x="787063" y="2652928"/>
            <a:ext cx="8596668" cy="860400"/>
          </a:xfrm>
        </p:spPr>
        <p:txBody>
          <a:bodyPr>
            <a:normAutofit fontScale="85000" lnSpcReduction="10000"/>
          </a:bodyPr>
          <a:lstStyle/>
          <a:p>
            <a:pPr algn="ctr" rtl="0"/>
            <a:r>
              <a:rPr lang="fr-BE" sz="4000" b="0" i="0" u="none" baseline="0">
                <a:solidFill>
                  <a:srgbClr val="007114"/>
                </a:solidFill>
              </a:rPr>
              <a:t>Utilisation rationnelle de benzodiazépines</a:t>
            </a:r>
            <a:endParaRPr lang="fr-BE" sz="4000" dirty="0"/>
          </a:p>
        </p:txBody>
      </p:sp>
    </p:spTree>
    <p:extLst>
      <p:ext uri="{BB962C8B-B14F-4D97-AF65-F5344CB8AC3E}">
        <p14:creationId xmlns:p14="http://schemas.microsoft.com/office/powerpoint/2010/main" val="27372187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5536734" y="609600"/>
            <a:ext cx="3737268" cy="1320800"/>
          </a:xfrm>
        </p:spPr>
        <p:txBody>
          <a:bodyPr>
            <a:normAutofit/>
          </a:bodyPr>
          <a:lstStyle/>
          <a:p>
            <a:pPr algn="l" rtl="0"/>
            <a:r>
              <a:rPr lang="fr-BE" b="0" i="0" u="none" baseline="0">
                <a:latin typeface="+mn-lt"/>
              </a:rPr>
              <a:t>Cas Marie</a:t>
            </a:r>
          </a:p>
        </p:txBody>
      </p:sp>
      <p:sp>
        <p:nvSpPr>
          <p:cNvPr id="3" name="Tijdelijke aanduiding voor inhoud 2"/>
          <p:cNvSpPr>
            <a:spLocks noGrp="1"/>
          </p:cNvSpPr>
          <p:nvPr>
            <p:ph idx="1"/>
          </p:nvPr>
        </p:nvSpPr>
        <p:spPr>
          <a:xfrm>
            <a:off x="5209563" y="2160589"/>
            <a:ext cx="4064439" cy="3880773"/>
          </a:xfrm>
        </p:spPr>
        <p:txBody>
          <a:bodyPr>
            <a:normAutofit lnSpcReduction="10000"/>
          </a:bodyPr>
          <a:lstStyle/>
          <a:p>
            <a:pPr marL="0" indent="0" algn="l" rtl="0">
              <a:lnSpc>
                <a:spcPct val="90000"/>
              </a:lnSpc>
              <a:buFont typeface="Arial" panose="020B0604020202020204" pitchFamily="34" charset="0"/>
              <a:buNone/>
            </a:pPr>
            <a:r>
              <a:rPr lang="fr-BE" b="1" i="0" u="none" baseline="0">
                <a:ea typeface="Tahoma" panose="020B0604030504040204" pitchFamily="34" charset="0"/>
                <a:cs typeface="Tahoma" panose="020B0604030504040204" pitchFamily="34" charset="0"/>
              </a:rPr>
              <a:t>Marie a des difficultés émotionnelles.</a:t>
            </a:r>
          </a:p>
          <a:p>
            <a:pPr marL="0" indent="0" algn="just" rtl="0">
              <a:lnSpc>
                <a:spcPct val="90000"/>
              </a:lnSpc>
              <a:buFont typeface="Arial" panose="020B0604020202020204" pitchFamily="34" charset="0"/>
              <a:buNone/>
            </a:pPr>
            <a:r>
              <a:rPr lang="fr-BE" b="0" i="0" u="none" baseline="0">
                <a:ea typeface="Tahoma" panose="020B0604030504040204" pitchFamily="34" charset="0"/>
                <a:cs typeface="Tahoma" panose="020B0604030504040204" pitchFamily="34" charset="0"/>
              </a:rPr>
              <a:t>Marie (78 ans) est une vieille dame courageuse. Depuis la mort de son mari il y a 2 mois, elle a de très grandes difficultés émotionnelles. Elle est essentiellement en souffrance la nuit et se demande ce qu’il y a lieu de faire. Afin de lui permettre de dormir un peu, son médecin généraliste lui prescrit 10 mg de zolpidem pour une utilisation à court terme. Elle présente cette nouvelle ordonnance à son pharmacien. </a:t>
            </a:r>
            <a:endParaRPr lang="fr-BE" dirty="0"/>
          </a:p>
        </p:txBody>
      </p:sp>
      <p:pic>
        <p:nvPicPr>
          <p:cNvPr id="6" name="Afbeelding 4">
            <a:extLst>
              <a:ext uri="{FF2B5EF4-FFF2-40B4-BE49-F238E27FC236}">
                <a16:creationId xmlns:a16="http://schemas.microsoft.com/office/drawing/2014/main" xmlns="" id="{28B56C97-B932-4EB6-B6DF-E44CD2A4C4B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596" r="29864"/>
          <a:stretch/>
        </p:blipFill>
        <p:spPr>
          <a:xfrm>
            <a:off x="20" y="-1"/>
            <a:ext cx="5394940" cy="6858001"/>
          </a:xfrm>
          <a:custGeom>
            <a:avLst/>
            <a:gdLst>
              <a:gd name="connsiteX0" fmla="*/ 842596 w 5394960"/>
              <a:gd name="connsiteY0" fmla="*/ 0 h 6858000"/>
              <a:gd name="connsiteX1" fmla="*/ 5394960 w 5394960"/>
              <a:gd name="connsiteY1" fmla="*/ 0 h 6858000"/>
              <a:gd name="connsiteX2" fmla="*/ 5394960 w 5394960"/>
              <a:gd name="connsiteY2" fmla="*/ 21851 h 6858000"/>
              <a:gd name="connsiteX3" fmla="*/ 4365943 w 5394960"/>
              <a:gd name="connsiteY3" fmla="*/ 6858000 h 6858000"/>
              <a:gd name="connsiteX4" fmla="*/ 0 w 5394960"/>
              <a:gd name="connsiteY4" fmla="*/ 6858000 h 6858000"/>
              <a:gd name="connsiteX5" fmla="*/ 0 w 5394960"/>
              <a:gd name="connsiteY5" fmla="*/ 566615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
        <p:nvSpPr>
          <p:cNvPr id="11" name="Isosceles Triangle 10">
            <a:extLst>
              <a:ext uri="{FF2B5EF4-FFF2-40B4-BE49-F238E27FC236}">
                <a16:creationId xmlns:a16="http://schemas.microsoft.com/office/drawing/2014/main" xmlns="" id="{3BCB5F6A-9EB0-40B0-9D13-3023E9A205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a:off x="0" y="0"/>
            <a:ext cx="842596" cy="5666154"/>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7765197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95500" y="202986"/>
            <a:ext cx="8596668" cy="1320800"/>
          </a:xfrm>
        </p:spPr>
        <p:txBody>
          <a:bodyPr>
            <a:normAutofit/>
          </a:bodyPr>
          <a:lstStyle/>
          <a:p>
            <a:pPr algn="ctr" rtl="0"/>
            <a:r>
              <a:rPr lang="fr-BE" sz="4000" b="0" i="0" u="none" baseline="0">
                <a:solidFill>
                  <a:srgbClr val="007114"/>
                </a:solidFill>
                <a:latin typeface="+mn-lt"/>
              </a:rPr>
              <a:t>Cas Marie (partie 1) :</a:t>
            </a:r>
            <a:r>
              <a:rPr lang="fr-BE" sz="4000">
                <a:solidFill>
                  <a:srgbClr val="007114"/>
                </a:solidFill>
                <a:latin typeface="+mn-lt"/>
              </a:rPr>
              <a:t/>
            </a:r>
            <a:br>
              <a:rPr lang="fr-BE" sz="4000">
                <a:solidFill>
                  <a:srgbClr val="007114"/>
                </a:solidFill>
                <a:latin typeface="+mn-lt"/>
              </a:rPr>
            </a:br>
            <a:r>
              <a:rPr lang="fr-BE" sz="4000" b="0" i="0" u="none" baseline="0">
                <a:solidFill>
                  <a:srgbClr val="007114"/>
                </a:solidFill>
                <a:latin typeface="+mn-lt"/>
              </a:rPr>
              <a:t>questions d'orientation</a:t>
            </a:r>
          </a:p>
        </p:txBody>
      </p:sp>
      <p:sp>
        <p:nvSpPr>
          <p:cNvPr id="3" name="Tijdelijke aanduiding voor inhoud 2"/>
          <p:cNvSpPr>
            <a:spLocks noGrp="1"/>
          </p:cNvSpPr>
          <p:nvPr>
            <p:ph idx="1"/>
          </p:nvPr>
        </p:nvSpPr>
        <p:spPr>
          <a:xfrm>
            <a:off x="792200" y="1950935"/>
            <a:ext cx="8463311" cy="4351338"/>
          </a:xfrm>
        </p:spPr>
        <p:txBody>
          <a:bodyPr>
            <a:normAutofit fontScale="92500" lnSpcReduction="20000"/>
          </a:bodyPr>
          <a:lstStyle/>
          <a:p>
            <a:pPr marL="334566" indent="-334566" algn="l" rtl="0">
              <a:buFont typeface="+mj-lt"/>
              <a:buAutoNum type="arabicPeriod"/>
            </a:pPr>
            <a:r>
              <a:rPr lang="fr-BE" sz="2400" b="0" i="0" u="none" baseline="0">
                <a:solidFill>
                  <a:srgbClr val="4B4B4B"/>
                </a:solidFill>
                <a:ea typeface="Tahoma" panose="020B0604030504040204" pitchFamily="34" charset="0"/>
                <a:cs typeface="Tahoma" panose="020B0604030504040204" pitchFamily="34" charset="0"/>
              </a:rPr>
              <a:t>Commencement : </a:t>
            </a:r>
          </a:p>
          <a:p>
            <a:pPr lvl="1" algn="l" rtl="0">
              <a:buFont typeface="Wingdings" panose="05000000000000000000" pitchFamily="2" charset="2"/>
              <a:buChar char="Ø"/>
            </a:pPr>
            <a:r>
              <a:rPr lang="fr-BE" sz="2000" b="0" i="0" u="none" baseline="0">
                <a:solidFill>
                  <a:srgbClr val="4B4B4B"/>
                </a:solidFill>
                <a:ea typeface="Tahoma" panose="020B0604030504040204" pitchFamily="34" charset="0"/>
                <a:cs typeface="Tahoma" panose="020B0604030504040204" pitchFamily="34" charset="0"/>
              </a:rPr>
              <a:t>Quels conseils non médicamenteux pouvons-nous donner à Marie avant de commencer une benzodiazépine ? Pouvons-nous éviter de commencer le somnifère ?</a:t>
            </a:r>
          </a:p>
          <a:p>
            <a:pPr marL="334566" indent="-334566" algn="l" rtl="0">
              <a:buFont typeface="+mj-lt"/>
              <a:buAutoNum type="arabicPeriod"/>
            </a:pPr>
            <a:r>
              <a:rPr lang="fr-BE" sz="2400" b="0" i="0" u="none" baseline="0">
                <a:solidFill>
                  <a:srgbClr val="4B4B4B"/>
                </a:solidFill>
                <a:ea typeface="Tahoma" panose="020B0604030504040204" pitchFamily="34" charset="0"/>
                <a:cs typeface="Tahoma" panose="020B0604030504040204" pitchFamily="34" charset="0"/>
              </a:rPr>
              <a:t>Première délivrance : </a:t>
            </a:r>
          </a:p>
          <a:p>
            <a:pPr lvl="1" algn="l" rtl="0">
              <a:buFont typeface="Wingdings" panose="05000000000000000000" pitchFamily="2" charset="2"/>
              <a:buChar char="Ø"/>
            </a:pPr>
            <a:r>
              <a:rPr lang="fr-BE" sz="2000" b="0" i="0" u="none" baseline="0">
                <a:solidFill>
                  <a:srgbClr val="4B4B4B"/>
                </a:solidFill>
                <a:ea typeface="Tahoma" panose="020B0604030504040204" pitchFamily="34" charset="0"/>
                <a:cs typeface="Tahoma" panose="020B0604030504040204" pitchFamily="34" charset="0"/>
              </a:rPr>
              <a:t>En tant que médecin/pharmacien, que dites-vous à votre patient la première fois que vous prescrivez/délivrez une benzodiazépine ?</a:t>
            </a:r>
          </a:p>
          <a:p>
            <a:pPr marL="334566" indent="-334566" algn="l" rtl="0">
              <a:buFont typeface="+mj-lt"/>
              <a:buAutoNum type="arabicPeriod"/>
            </a:pPr>
            <a:r>
              <a:rPr lang="fr-BE" sz="2400" b="0" i="0" u="none" baseline="0">
                <a:solidFill>
                  <a:srgbClr val="4B4B4B"/>
                </a:solidFill>
                <a:ea typeface="Tahoma" panose="020B0604030504040204" pitchFamily="34" charset="0"/>
                <a:cs typeface="Tahoma" panose="020B0604030504040204" pitchFamily="34" charset="0"/>
              </a:rPr>
              <a:t>Délivrance répétée : </a:t>
            </a:r>
          </a:p>
          <a:p>
            <a:pPr lvl="1" algn="l" rtl="0">
              <a:buFont typeface="Wingdings" panose="05000000000000000000" pitchFamily="2" charset="2"/>
              <a:buChar char="Ø"/>
            </a:pPr>
            <a:r>
              <a:rPr lang="fr-BE" sz="2000" b="0" i="0" u="none" baseline="0">
                <a:solidFill>
                  <a:srgbClr val="4B4B4B"/>
                </a:solidFill>
                <a:ea typeface="Tahoma" panose="020B0604030504040204" pitchFamily="34" charset="0"/>
                <a:cs typeface="Tahoma" panose="020B0604030504040204" pitchFamily="34" charset="0"/>
              </a:rPr>
              <a:t>Comment pouvons-nous informer Marie lors de la prescription/délivrance d’une ordonnance de suivi ? </a:t>
            </a:r>
          </a:p>
          <a:p>
            <a:pPr marL="334566" indent="-334566" algn="l" rtl="0">
              <a:buFont typeface="+mj-lt"/>
              <a:buAutoNum type="arabicPeriod"/>
            </a:pPr>
            <a:r>
              <a:rPr lang="fr-BE" sz="2400" b="0" i="0" u="none" baseline="0">
                <a:solidFill>
                  <a:srgbClr val="4B4B4B"/>
                </a:solidFill>
                <a:ea typeface="Tahoma" panose="020B0604030504040204" pitchFamily="34" charset="0"/>
                <a:cs typeface="Tahoma" panose="020B0604030504040204" pitchFamily="34" charset="0"/>
              </a:rPr>
              <a:t>Communication : </a:t>
            </a:r>
          </a:p>
          <a:p>
            <a:pPr lvl="1" algn="l" rtl="0">
              <a:buFont typeface="Wingdings" panose="05000000000000000000" pitchFamily="2" charset="2"/>
              <a:buChar char="Ø"/>
            </a:pPr>
            <a:r>
              <a:rPr lang="fr-BE" sz="2000" b="0" i="0" u="none" baseline="0">
                <a:solidFill>
                  <a:srgbClr val="4B4B4B"/>
                </a:solidFill>
                <a:ea typeface="Tahoma" panose="020B0604030504040204" pitchFamily="34" charset="0"/>
                <a:cs typeface="Tahoma" panose="020B0604030504040204" pitchFamily="34" charset="0"/>
              </a:rPr>
              <a:t>Comment veiller à ce que les professionnels, médecins et pharmaciens passent le même message au patient ?</a:t>
            </a:r>
          </a:p>
          <a:p>
            <a:endParaRPr lang="fr-BE" sz="2400" dirty="0">
              <a:solidFill>
                <a:srgbClr val="6B6B6B"/>
              </a:solidFill>
              <a:ea typeface="Tahoma" panose="020B0604030504040204" pitchFamily="34" charset="0"/>
              <a:cs typeface="Tahoma" panose="020B0604030504040204" pitchFamily="34" charset="0"/>
            </a:endParaRPr>
          </a:p>
          <a:p>
            <a:pPr marL="0" indent="0" algn="l" rtl="0">
              <a:lnSpc>
                <a:spcPct val="100000"/>
              </a:lnSpc>
              <a:buNone/>
            </a:pPr>
            <a:endParaRPr lang="fr-BE" sz="2400" b="1" dirty="0">
              <a:solidFill>
                <a:srgbClr val="6B6B6B"/>
              </a:solidFill>
            </a:endParaRPr>
          </a:p>
        </p:txBody>
      </p:sp>
      <p:pic>
        <p:nvPicPr>
          <p:cNvPr id="6" name="Afbeelding 4">
            <a:extLst>
              <a:ext uri="{FF2B5EF4-FFF2-40B4-BE49-F238E27FC236}">
                <a16:creationId xmlns:a16="http://schemas.microsoft.com/office/drawing/2014/main" xmlns="" id="{28B56C97-B932-4EB6-B6DF-E44CD2A4C4B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2197814" cy="1747949"/>
          </a:xfrm>
          <a:prstGeom prst="rect">
            <a:avLst/>
          </a:prstGeom>
        </p:spPr>
      </p:pic>
    </p:spTree>
    <p:extLst>
      <p:ext uri="{BB962C8B-B14F-4D97-AF65-F5344CB8AC3E}">
        <p14:creationId xmlns:p14="http://schemas.microsoft.com/office/powerpoint/2010/main" val="35105505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97C32B2-1397-4C20-A715-1FFE13252BAA}"/>
              </a:ext>
            </a:extLst>
          </p:cNvPr>
          <p:cNvSpPr>
            <a:spLocks noGrp="1"/>
          </p:cNvSpPr>
          <p:nvPr>
            <p:ph type="title"/>
          </p:nvPr>
        </p:nvSpPr>
        <p:spPr>
          <a:xfrm>
            <a:off x="576974" y="1184301"/>
            <a:ext cx="8596668" cy="1826581"/>
          </a:xfrm>
        </p:spPr>
        <p:txBody>
          <a:bodyPr/>
          <a:lstStyle/>
          <a:p>
            <a:pPr algn="ctr" rtl="0"/>
            <a:r>
              <a:rPr lang="fr-BE" b="0" i="0" u="none" baseline="0">
                <a:solidFill>
                  <a:srgbClr val="007114"/>
                </a:solidFill>
              </a:rPr>
              <a:t>Cas Partie 2 : </a:t>
            </a:r>
            <a:r>
              <a:rPr lang="fr-BE">
                <a:solidFill>
                  <a:srgbClr val="007114"/>
                </a:solidFill>
              </a:rPr>
              <a:t/>
            </a:r>
            <a:br>
              <a:rPr lang="fr-BE">
                <a:solidFill>
                  <a:srgbClr val="007114"/>
                </a:solidFill>
              </a:rPr>
            </a:br>
            <a:endParaRPr lang="fr-BE" dirty="0"/>
          </a:p>
        </p:txBody>
      </p:sp>
      <p:sp>
        <p:nvSpPr>
          <p:cNvPr id="3" name="Text Placeholder 2">
            <a:extLst>
              <a:ext uri="{FF2B5EF4-FFF2-40B4-BE49-F238E27FC236}">
                <a16:creationId xmlns:a16="http://schemas.microsoft.com/office/drawing/2014/main" xmlns="" id="{B2668B64-F1D1-4812-B465-5A5CEB6D742E}"/>
              </a:ext>
            </a:extLst>
          </p:cNvPr>
          <p:cNvSpPr>
            <a:spLocks noGrp="1"/>
          </p:cNvSpPr>
          <p:nvPr>
            <p:ph type="body" idx="1"/>
          </p:nvPr>
        </p:nvSpPr>
        <p:spPr>
          <a:xfrm>
            <a:off x="1054023" y="2713813"/>
            <a:ext cx="8596668" cy="860400"/>
          </a:xfrm>
        </p:spPr>
        <p:txBody>
          <a:bodyPr>
            <a:normAutofit fontScale="77500" lnSpcReduction="20000"/>
          </a:bodyPr>
          <a:lstStyle/>
          <a:p>
            <a:pPr algn="ctr" rtl="0"/>
            <a:r>
              <a:rPr lang="fr-BE" sz="4000" b="0" i="0" u="none" baseline="0">
                <a:solidFill>
                  <a:srgbClr val="007114"/>
                </a:solidFill>
              </a:rPr>
              <a:t>Approche de l’utilisation chronique de benzodiazépines</a:t>
            </a:r>
            <a:endParaRPr lang="fr-BE" sz="4000" dirty="0"/>
          </a:p>
        </p:txBody>
      </p:sp>
    </p:spTree>
    <p:extLst>
      <p:ext uri="{BB962C8B-B14F-4D97-AF65-F5344CB8AC3E}">
        <p14:creationId xmlns:p14="http://schemas.microsoft.com/office/powerpoint/2010/main" val="29743890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Afbeelding 3">
            <a:extLst>
              <a:ext uri="{FF2B5EF4-FFF2-40B4-BE49-F238E27FC236}">
                <a16:creationId xmlns:a16="http://schemas.microsoft.com/office/drawing/2014/main" xmlns="" id="{F84E09B9-DD5F-44BF-B21F-AE99B656AA6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596" r="29864"/>
          <a:stretch/>
        </p:blipFill>
        <p:spPr>
          <a:xfrm>
            <a:off x="803878" y="892875"/>
            <a:ext cx="3861905" cy="4909202"/>
          </a:xfrm>
          <a:prstGeom prst="rect">
            <a:avLst/>
          </a:prstGeom>
        </p:spPr>
      </p:pic>
      <p:sp>
        <p:nvSpPr>
          <p:cNvPr id="4" name="Tijdelijke aanduiding voor inhoud 2">
            <a:extLst>
              <a:ext uri="{FF2B5EF4-FFF2-40B4-BE49-F238E27FC236}">
                <a16:creationId xmlns:a16="http://schemas.microsoft.com/office/drawing/2014/main" xmlns="" id="{59CF6828-F786-4561-B057-EED9190D8C0D}"/>
              </a:ext>
            </a:extLst>
          </p:cNvPr>
          <p:cNvSpPr txBox="1">
            <a:spLocks/>
          </p:cNvSpPr>
          <p:nvPr/>
        </p:nvSpPr>
        <p:spPr>
          <a:xfrm>
            <a:off x="4985823" y="2160589"/>
            <a:ext cx="4285176" cy="376857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defTabSz="457200" rtl="0">
              <a:buClr>
                <a:schemeClr val="accent1"/>
              </a:buClr>
              <a:buSzPct val="80000"/>
              <a:buFont typeface="Wingdings 3" charset="2"/>
              <a:buChar char=""/>
            </a:pPr>
            <a:r>
              <a:rPr lang="fr-BE" sz="2200" b="1" i="0" u="none" baseline="0">
                <a:solidFill>
                  <a:schemeClr val="tx1">
                    <a:lumMod val="75000"/>
                    <a:lumOff val="25000"/>
                  </a:schemeClr>
                </a:solidFill>
              </a:rPr>
              <a:t>Cela fait aujourd’hui plus d’un an que Marie prend du zolpidem 10 mg.</a:t>
            </a:r>
          </a:p>
          <a:p>
            <a:pPr marL="0" indent="0" algn="l" defTabSz="457200" rtl="0">
              <a:buClr>
                <a:schemeClr val="accent1"/>
              </a:buClr>
              <a:buSzPct val="80000"/>
              <a:buFont typeface="Wingdings 3" charset="2"/>
              <a:buChar char=""/>
            </a:pPr>
            <a:r>
              <a:rPr lang="fr-BE" sz="2200" b="0" i="0" u="none" baseline="0">
                <a:solidFill>
                  <a:schemeClr val="tx1">
                    <a:lumMod val="75000"/>
                    <a:lumOff val="25000"/>
                  </a:schemeClr>
                </a:solidFill>
              </a:rPr>
              <a:t>Un jour, Marie se rend à la pharmacie et demande une pommade pour les ecchymoses et quelque chose contre la douleur. La pharmacienne commence à poser quelques questions et Marie lui répond qu’elle est tombée hier soir en allant aux toilettes.</a:t>
            </a:r>
          </a:p>
        </p:txBody>
      </p:sp>
    </p:spTree>
    <p:extLst>
      <p:ext uri="{BB962C8B-B14F-4D97-AF65-F5344CB8AC3E}">
        <p14:creationId xmlns:p14="http://schemas.microsoft.com/office/powerpoint/2010/main" val="4073553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3371555-37F4-412D-9F56-38406E92CFA7}"/>
              </a:ext>
            </a:extLst>
          </p:cNvPr>
          <p:cNvSpPr>
            <a:spLocks noGrp="1"/>
          </p:cNvSpPr>
          <p:nvPr>
            <p:ph type="title"/>
          </p:nvPr>
        </p:nvSpPr>
        <p:spPr>
          <a:xfrm>
            <a:off x="677334" y="609600"/>
            <a:ext cx="8596668" cy="1320800"/>
          </a:xfrm>
        </p:spPr>
        <p:txBody>
          <a:bodyPr anchor="t">
            <a:normAutofit/>
          </a:bodyPr>
          <a:lstStyle/>
          <a:p>
            <a:pPr algn="l" rtl="0"/>
            <a:r>
              <a:rPr lang="fr-BE" b="0" i="0" u="none" baseline="0"/>
              <a:t>Cas Marie (partie 2) : questions d'orientation</a:t>
            </a:r>
          </a:p>
        </p:txBody>
      </p:sp>
      <p:sp>
        <p:nvSpPr>
          <p:cNvPr id="4" name="Tijdelijke aanduiding voor inhoud 2">
            <a:extLst>
              <a:ext uri="{FF2B5EF4-FFF2-40B4-BE49-F238E27FC236}">
                <a16:creationId xmlns:a16="http://schemas.microsoft.com/office/drawing/2014/main" xmlns="" id="{263C9D08-0A53-4F0C-AC70-5EEFD5B99256}"/>
              </a:ext>
            </a:extLst>
          </p:cNvPr>
          <p:cNvSpPr>
            <a:spLocks noGrp="1"/>
          </p:cNvSpPr>
          <p:nvPr>
            <p:ph idx="1"/>
          </p:nvPr>
        </p:nvSpPr>
        <p:spPr>
          <a:xfrm>
            <a:off x="4063160" y="2160589"/>
            <a:ext cx="5207839" cy="3880773"/>
          </a:xfrm>
        </p:spPr>
        <p:txBody>
          <a:bodyPr>
            <a:normAutofit/>
          </a:bodyPr>
          <a:lstStyle/>
          <a:p>
            <a:pPr marL="385763" indent="-385763" algn="l" rtl="0">
              <a:lnSpc>
                <a:spcPct val="90000"/>
              </a:lnSpc>
              <a:spcAft>
                <a:spcPts val="900"/>
              </a:spcAft>
              <a:buFont typeface="+mj-lt"/>
              <a:buAutoNum type="arabicPeriod"/>
            </a:pPr>
            <a:r>
              <a:rPr lang="fr-BE" b="0" i="0" u="none" baseline="0">
                <a:ea typeface="Tahoma" panose="020B0604030504040204" pitchFamily="34" charset="0"/>
                <a:cs typeface="Tahoma" panose="020B0604030504040204" pitchFamily="34" charset="0"/>
              </a:rPr>
              <a:t>En tant que pharmacien/médecin, que faites-vous si un patient vous raconte qu’il est tombé, tout en constatant qu’il prend une benzodiazépine ? </a:t>
            </a:r>
          </a:p>
          <a:p>
            <a:pPr marL="385763" indent="-385763" algn="l" rtl="0">
              <a:lnSpc>
                <a:spcPct val="90000"/>
              </a:lnSpc>
              <a:buFont typeface="+mj-lt"/>
              <a:buAutoNum type="arabicPeriod"/>
            </a:pPr>
            <a:r>
              <a:rPr lang="fr-BE" b="0" i="0" u="none" baseline="0">
                <a:ea typeface="Tahoma" panose="020B0604030504040204" pitchFamily="34" charset="0"/>
                <a:cs typeface="Tahoma" panose="020B0604030504040204" pitchFamily="34" charset="0"/>
              </a:rPr>
              <a:t>En tant que médecin, qu’attendez-vous du pharmacien dans ce cas et inversement ?</a:t>
            </a:r>
          </a:p>
          <a:p>
            <a:pPr marL="385763" indent="-385763" algn="l" rtl="0">
              <a:lnSpc>
                <a:spcPct val="90000"/>
              </a:lnSpc>
              <a:buFont typeface="+mj-lt"/>
              <a:buAutoNum type="arabicPeriod"/>
            </a:pPr>
            <a:r>
              <a:rPr lang="fr-BE" b="0" i="0" u="none" baseline="0">
                <a:ea typeface="Tahoma" panose="020B0604030504040204" pitchFamily="34" charset="0"/>
                <a:cs typeface="Tahoma" panose="020B0604030504040204" pitchFamily="34" charset="0"/>
              </a:rPr>
              <a:t>Quelles mesures peut-on prendre pour aborder avec Marie l’arrêt progressif de son somnifère ? </a:t>
            </a:r>
          </a:p>
          <a:p>
            <a:pPr marL="385763" indent="-385763" algn="l" rtl="0">
              <a:lnSpc>
                <a:spcPct val="90000"/>
              </a:lnSpc>
              <a:buFont typeface="+mj-lt"/>
              <a:buAutoNum type="arabicPeriod"/>
            </a:pPr>
            <a:r>
              <a:rPr lang="fr-BE" b="0" i="0" u="none" baseline="0">
                <a:ea typeface="Tahoma" panose="020B0604030504040204" pitchFamily="34" charset="0"/>
                <a:cs typeface="Tahoma" panose="020B0604030504040204" pitchFamily="34" charset="0"/>
              </a:rPr>
              <a:t>Et si Marie n’était pas tombée ? Quelles mesures peuvent être prises pour faire en sorte que Marie sache qu'il vaut arrêter ses somnifères ?</a:t>
            </a:r>
          </a:p>
          <a:p>
            <a:pPr marL="0" indent="0" algn="l" rtl="0">
              <a:lnSpc>
                <a:spcPct val="90000"/>
              </a:lnSpc>
              <a:buNone/>
            </a:pPr>
            <a:endParaRPr lang="fr-BE" dirty="0">
              <a:ea typeface="Tahoma" panose="020B0604030504040204" pitchFamily="34" charset="0"/>
              <a:cs typeface="Tahoma" panose="020B0604030504040204" pitchFamily="34" charset="0"/>
            </a:endParaRPr>
          </a:p>
        </p:txBody>
      </p:sp>
      <p:pic>
        <p:nvPicPr>
          <p:cNvPr id="5" name="Afbeelding 3">
            <a:extLst>
              <a:ext uri="{FF2B5EF4-FFF2-40B4-BE49-F238E27FC236}">
                <a16:creationId xmlns:a16="http://schemas.microsoft.com/office/drawing/2014/main" xmlns="" id="{1BE3F4DA-35F9-4174-A119-44CB8A180DB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411" r="31198" b="3"/>
          <a:stretch/>
        </p:blipFill>
        <p:spPr>
          <a:xfrm>
            <a:off x="677334" y="2159331"/>
            <a:ext cx="3144597" cy="3882362"/>
          </a:xfrm>
          <a:prstGeom prst="rect">
            <a:avLst/>
          </a:prstGeom>
        </p:spPr>
      </p:pic>
    </p:spTree>
    <p:extLst>
      <p:ext uri="{BB962C8B-B14F-4D97-AF65-F5344CB8AC3E}">
        <p14:creationId xmlns:p14="http://schemas.microsoft.com/office/powerpoint/2010/main" val="24035451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97C32B2-1397-4C20-A715-1FFE13252BAA}"/>
              </a:ext>
            </a:extLst>
          </p:cNvPr>
          <p:cNvSpPr>
            <a:spLocks noGrp="1"/>
          </p:cNvSpPr>
          <p:nvPr>
            <p:ph type="title"/>
          </p:nvPr>
        </p:nvSpPr>
        <p:spPr>
          <a:xfrm>
            <a:off x="320719" y="1054947"/>
            <a:ext cx="8596668" cy="1826581"/>
          </a:xfrm>
        </p:spPr>
        <p:txBody>
          <a:bodyPr/>
          <a:lstStyle/>
          <a:p>
            <a:pPr algn="ctr" rtl="0"/>
            <a:r>
              <a:rPr lang="fr-BE" b="0" i="0" u="none" baseline="0">
                <a:solidFill>
                  <a:srgbClr val="007114"/>
                </a:solidFill>
              </a:rPr>
              <a:t>Cas Partie 3 : </a:t>
            </a:r>
            <a:r>
              <a:rPr lang="fr-BE">
                <a:solidFill>
                  <a:srgbClr val="007114"/>
                </a:solidFill>
              </a:rPr>
              <a:t/>
            </a:r>
            <a:br>
              <a:rPr lang="fr-BE">
                <a:solidFill>
                  <a:srgbClr val="007114"/>
                </a:solidFill>
              </a:rPr>
            </a:br>
            <a:endParaRPr lang="fr-BE" dirty="0"/>
          </a:p>
        </p:txBody>
      </p:sp>
      <p:sp>
        <p:nvSpPr>
          <p:cNvPr id="3" name="Text Placeholder 2">
            <a:extLst>
              <a:ext uri="{FF2B5EF4-FFF2-40B4-BE49-F238E27FC236}">
                <a16:creationId xmlns:a16="http://schemas.microsoft.com/office/drawing/2014/main" xmlns="" id="{B2668B64-F1D1-4812-B465-5A5CEB6D742E}"/>
              </a:ext>
            </a:extLst>
          </p:cNvPr>
          <p:cNvSpPr>
            <a:spLocks noGrp="1"/>
          </p:cNvSpPr>
          <p:nvPr>
            <p:ph type="body" idx="1"/>
          </p:nvPr>
        </p:nvSpPr>
        <p:spPr>
          <a:xfrm>
            <a:off x="759631" y="2762656"/>
            <a:ext cx="8596668" cy="860400"/>
          </a:xfrm>
        </p:spPr>
        <p:txBody>
          <a:bodyPr>
            <a:normAutofit fontScale="77500" lnSpcReduction="20000"/>
          </a:bodyPr>
          <a:lstStyle/>
          <a:p>
            <a:pPr algn="ctr" rtl="0"/>
            <a:r>
              <a:rPr lang="fr-BE" sz="4000" b="0" i="0" u="none" baseline="0">
                <a:solidFill>
                  <a:srgbClr val="007114"/>
                </a:solidFill>
              </a:rPr>
              <a:t>Arrêt progressif de l’utilisation chronique de benzodiazépines</a:t>
            </a:r>
            <a:endParaRPr lang="fr-BE" sz="4000" dirty="0"/>
          </a:p>
        </p:txBody>
      </p:sp>
    </p:spTree>
    <p:extLst>
      <p:ext uri="{BB962C8B-B14F-4D97-AF65-F5344CB8AC3E}">
        <p14:creationId xmlns:p14="http://schemas.microsoft.com/office/powerpoint/2010/main" val="38339498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Afbeelding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7542" y="1111116"/>
            <a:ext cx="2915973" cy="2318199"/>
          </a:xfrm>
          <a:prstGeom prst="rect">
            <a:avLst/>
          </a:prstGeom>
        </p:spPr>
      </p:pic>
      <p:sp>
        <p:nvSpPr>
          <p:cNvPr id="3" name="Tijdelijke aanduiding voor inhoud 2"/>
          <p:cNvSpPr>
            <a:spLocks noGrp="1"/>
          </p:cNvSpPr>
          <p:nvPr>
            <p:ph idx="1"/>
          </p:nvPr>
        </p:nvSpPr>
        <p:spPr>
          <a:xfrm>
            <a:off x="3661716" y="1111116"/>
            <a:ext cx="5538040" cy="5267382"/>
          </a:xfrm>
        </p:spPr>
        <p:txBody>
          <a:bodyPr>
            <a:normAutofit/>
          </a:bodyPr>
          <a:lstStyle/>
          <a:p>
            <a:pPr marL="0" indent="0" algn="l" rtl="0">
              <a:buNone/>
            </a:pPr>
            <a:r>
              <a:rPr lang="fr-BE" sz="2400" b="1" i="0" u="none" baseline="0">
                <a:ea typeface="Tahoma" panose="020B0604030504040204" pitchFamily="34" charset="0"/>
                <a:cs typeface="Tahoma" panose="020B0604030504040204" pitchFamily="34" charset="0"/>
              </a:rPr>
              <a:t>Marie souhaite arrêter.</a:t>
            </a:r>
          </a:p>
          <a:p>
            <a:pPr marL="0" indent="0" algn="l" rtl="0">
              <a:buNone/>
            </a:pPr>
            <a:r>
              <a:rPr lang="fr-BE" sz="2400" b="0" i="0" u="none" baseline="0">
                <a:ea typeface="Tahoma" panose="020B0604030504040204" pitchFamily="34" charset="0"/>
                <a:cs typeface="Tahoma" panose="020B0604030504040204" pitchFamily="34" charset="0"/>
              </a:rPr>
              <a:t> </a:t>
            </a:r>
          </a:p>
          <a:p>
            <a:pPr marL="0" indent="0" algn="l" rtl="0">
              <a:buNone/>
            </a:pPr>
            <a:r>
              <a:rPr lang="fr-BE" sz="2400" b="0" i="0" u="none" baseline="0"/>
              <a:t>Sa voisine lui dit qu’elle a arrêté de prendre ses somnifères. Que depuis, elle se sent bien mieux. Elle est moins somnolente et elle refait beaucoup d’activités avec le club des seniors. </a:t>
            </a:r>
          </a:p>
          <a:p>
            <a:pPr marL="0" indent="0" algn="l" rtl="0">
              <a:buNone/>
            </a:pPr>
            <a:endParaRPr lang="fr-BE" sz="2400" dirty="0"/>
          </a:p>
          <a:p>
            <a:pPr marL="0" indent="0" algn="l" rtl="0">
              <a:buNone/>
            </a:pPr>
            <a:r>
              <a:rPr lang="fr-BE" sz="2400" b="0" i="0" u="none" baseline="0"/>
              <a:t>Marie aimerait également arrêter ses somnifères et en parle à son médecin généraliste.</a:t>
            </a:r>
          </a:p>
        </p:txBody>
      </p:sp>
    </p:spTree>
    <p:extLst>
      <p:ext uri="{BB962C8B-B14F-4D97-AF65-F5344CB8AC3E}">
        <p14:creationId xmlns:p14="http://schemas.microsoft.com/office/powerpoint/2010/main" val="24424179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3371555-37F4-412D-9F56-38406E92CFA7}"/>
              </a:ext>
            </a:extLst>
          </p:cNvPr>
          <p:cNvSpPr>
            <a:spLocks noGrp="1"/>
          </p:cNvSpPr>
          <p:nvPr>
            <p:ph type="title"/>
          </p:nvPr>
        </p:nvSpPr>
        <p:spPr>
          <a:xfrm>
            <a:off x="677334" y="609600"/>
            <a:ext cx="8596668" cy="1320800"/>
          </a:xfrm>
        </p:spPr>
        <p:txBody>
          <a:bodyPr anchor="t">
            <a:normAutofit/>
          </a:bodyPr>
          <a:lstStyle/>
          <a:p>
            <a:pPr algn="l" rtl="0"/>
            <a:r>
              <a:rPr lang="fr-BE" b="0" i="0" u="none" baseline="0"/>
              <a:t>Cas Marie (partie 3) : questions d'orientation</a:t>
            </a:r>
          </a:p>
        </p:txBody>
      </p:sp>
      <p:sp>
        <p:nvSpPr>
          <p:cNvPr id="4" name="Tijdelijke aanduiding voor inhoud 2">
            <a:extLst>
              <a:ext uri="{FF2B5EF4-FFF2-40B4-BE49-F238E27FC236}">
                <a16:creationId xmlns:a16="http://schemas.microsoft.com/office/drawing/2014/main" xmlns="" id="{263C9D08-0A53-4F0C-AC70-5EEFD5B99256}"/>
              </a:ext>
            </a:extLst>
          </p:cNvPr>
          <p:cNvSpPr>
            <a:spLocks noGrp="1"/>
          </p:cNvSpPr>
          <p:nvPr>
            <p:ph idx="1"/>
          </p:nvPr>
        </p:nvSpPr>
        <p:spPr>
          <a:xfrm>
            <a:off x="4063160" y="2160589"/>
            <a:ext cx="5207839" cy="3880773"/>
          </a:xfrm>
        </p:spPr>
        <p:txBody>
          <a:bodyPr>
            <a:normAutofit/>
          </a:bodyPr>
          <a:lstStyle/>
          <a:p>
            <a:pPr marL="0" indent="0" algn="l" rtl="0">
              <a:buNone/>
            </a:pPr>
            <a:r>
              <a:rPr lang="fr-BE" b="0" i="0" u="none" baseline="0">
                <a:ea typeface="Tahoma" panose="020B0604030504040204" pitchFamily="34" charset="0"/>
                <a:cs typeface="Tahoma" panose="020B0604030504040204" pitchFamily="34" charset="0"/>
              </a:rPr>
              <a:t>Quel plan pouvons-nous échafauder pour aider Marie à arrêter progressivement ses somnifères ?</a:t>
            </a:r>
          </a:p>
          <a:p>
            <a:pPr lvl="1" algn="l" rtl="0"/>
            <a:r>
              <a:rPr lang="fr-BE" b="0" i="0" u="none" baseline="0">
                <a:ea typeface="Tahoma" panose="020B0604030504040204" pitchFamily="34" charset="0"/>
                <a:cs typeface="Tahoma" panose="020B0604030504040204" pitchFamily="34" charset="0"/>
              </a:rPr>
              <a:t>À quoi peut ressembler un arrêt progressif ? </a:t>
            </a:r>
          </a:p>
          <a:p>
            <a:pPr lvl="1" algn="l" rtl="0"/>
            <a:r>
              <a:rPr lang="fr-BE" b="0" i="0" u="none" baseline="0">
                <a:ea typeface="Tahoma" panose="020B0604030504040204" pitchFamily="34" charset="0"/>
                <a:cs typeface="Tahoma" panose="020B0604030504040204" pitchFamily="34" charset="0"/>
              </a:rPr>
              <a:t>Comment assister le patient dans cette démarche ?</a:t>
            </a:r>
          </a:p>
          <a:p>
            <a:pPr lvl="1" algn="l" rtl="0"/>
            <a:r>
              <a:rPr lang="fr-BE" b="0" i="0" u="none" baseline="0">
                <a:ea typeface="Tahoma" panose="020B0604030504040204" pitchFamily="34" charset="0"/>
                <a:cs typeface="Tahoma" panose="020B0604030504040204" pitchFamily="34" charset="0"/>
              </a:rPr>
              <a:t>Quels services supplémentaires le pharmacien peut-il offrir ? </a:t>
            </a:r>
          </a:p>
          <a:p>
            <a:pPr lvl="1" algn="l" rtl="0"/>
            <a:r>
              <a:rPr lang="fr-BE" b="0" i="0" u="none" baseline="0">
                <a:ea typeface="Tahoma" panose="020B0604030504040204" pitchFamily="34" charset="0"/>
                <a:cs typeface="Tahoma" panose="020B0604030504040204" pitchFamily="34" charset="0"/>
              </a:rPr>
              <a:t>Comment accompagner Marie si ça ne marche pas (effet rebond) ?</a:t>
            </a:r>
          </a:p>
          <a:p>
            <a:pPr marL="0" indent="0" algn="l" rtl="0">
              <a:buNone/>
            </a:pPr>
            <a:endParaRPr lang="fr-BE" dirty="0">
              <a:ea typeface="Tahoma" panose="020B0604030504040204" pitchFamily="34" charset="0"/>
              <a:cs typeface="Tahoma" panose="020B0604030504040204" pitchFamily="34" charset="0"/>
            </a:endParaRPr>
          </a:p>
        </p:txBody>
      </p:sp>
      <p:pic>
        <p:nvPicPr>
          <p:cNvPr id="5" name="Afbeelding 3">
            <a:extLst>
              <a:ext uri="{FF2B5EF4-FFF2-40B4-BE49-F238E27FC236}">
                <a16:creationId xmlns:a16="http://schemas.microsoft.com/office/drawing/2014/main" xmlns="" id="{1BE3F4DA-35F9-4174-A119-44CB8A180DB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411" r="31198" b="3"/>
          <a:stretch/>
        </p:blipFill>
        <p:spPr>
          <a:xfrm>
            <a:off x="677334" y="2159331"/>
            <a:ext cx="3144597" cy="3882362"/>
          </a:xfrm>
          <a:prstGeom prst="rect">
            <a:avLst/>
          </a:prstGeom>
        </p:spPr>
      </p:pic>
    </p:spTree>
    <p:extLst>
      <p:ext uri="{BB962C8B-B14F-4D97-AF65-F5344CB8AC3E}">
        <p14:creationId xmlns:p14="http://schemas.microsoft.com/office/powerpoint/2010/main" val="36447872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8126" y="407924"/>
            <a:ext cx="8596668" cy="1320800"/>
          </a:xfrm>
        </p:spPr>
        <p:txBody>
          <a:bodyPr/>
          <a:lstStyle/>
          <a:p>
            <a:pPr algn="ctr" rtl="0"/>
            <a:r>
              <a:rPr lang="fr-BE" b="0" i="0" u="none" baseline="0">
                <a:solidFill>
                  <a:srgbClr val="007114"/>
                </a:solidFill>
                <a:latin typeface="+mn-lt"/>
              </a:rPr>
              <a:t>2. Table ronde</a:t>
            </a:r>
          </a:p>
        </p:txBody>
      </p:sp>
      <p:sp>
        <p:nvSpPr>
          <p:cNvPr id="3" name="Tijdelijke aanduiding voor inhoud 2"/>
          <p:cNvSpPr>
            <a:spLocks noGrp="1"/>
          </p:cNvSpPr>
          <p:nvPr>
            <p:ph idx="1"/>
          </p:nvPr>
        </p:nvSpPr>
        <p:spPr>
          <a:xfrm>
            <a:off x="1051284" y="2028952"/>
            <a:ext cx="8150904" cy="4459251"/>
          </a:xfrm>
        </p:spPr>
        <p:txBody>
          <a:bodyPr>
            <a:normAutofit/>
          </a:bodyPr>
          <a:lstStyle/>
          <a:p>
            <a:pPr algn="l" rtl="0">
              <a:lnSpc>
                <a:spcPct val="100000"/>
              </a:lnSpc>
              <a:spcBef>
                <a:spcPts val="0"/>
              </a:spcBef>
              <a:spcAft>
                <a:spcPts val="2400"/>
              </a:spcAft>
              <a:buSzPct val="110000"/>
              <a:buFont typeface="Wingdings" panose="05000000000000000000" pitchFamily="2" charset="2"/>
              <a:buChar char="Ø"/>
              <a:defRPr/>
            </a:pPr>
            <a:r>
              <a:rPr lang="fr-BE" sz="2400" b="0" i="0" u="none" spc="-151" baseline="0"/>
              <a:t> Qui êtes-vous ?</a:t>
            </a:r>
          </a:p>
          <a:p>
            <a:pPr algn="l" rtl="0">
              <a:lnSpc>
                <a:spcPct val="100000"/>
              </a:lnSpc>
              <a:spcBef>
                <a:spcPts val="0"/>
              </a:spcBef>
              <a:spcAft>
                <a:spcPts val="2400"/>
              </a:spcAft>
              <a:buSzPct val="110000"/>
              <a:buFont typeface="Wingdings" panose="05000000000000000000" pitchFamily="2" charset="2"/>
              <a:buChar char="Ø"/>
              <a:defRPr/>
            </a:pPr>
            <a:r>
              <a:rPr lang="fr-BE" sz="2400" b="0" i="0" u="none" spc="-151" baseline="0"/>
              <a:t> Où se trouve votre cabinet/officine ?</a:t>
            </a:r>
          </a:p>
          <a:p>
            <a:pPr algn="l" rtl="0">
              <a:lnSpc>
                <a:spcPct val="100000"/>
              </a:lnSpc>
              <a:spcBef>
                <a:spcPts val="0"/>
              </a:spcBef>
              <a:spcAft>
                <a:spcPts val="2400"/>
              </a:spcAft>
              <a:buSzPct val="110000"/>
              <a:buFont typeface="Wingdings" panose="05000000000000000000" pitchFamily="2" charset="2"/>
              <a:buChar char="Ø"/>
              <a:defRPr/>
            </a:pPr>
            <a:r>
              <a:rPr lang="fr-BE" sz="2400" b="0" i="0" u="none" spc="-151" baseline="0"/>
              <a:t> Qu’attendez-vous de cette concertation ? </a:t>
            </a:r>
          </a:p>
          <a:p>
            <a:pPr algn="l" rtl="0">
              <a:lnSpc>
                <a:spcPct val="100000"/>
              </a:lnSpc>
              <a:spcBef>
                <a:spcPts val="0"/>
              </a:spcBef>
              <a:spcAft>
                <a:spcPts val="2400"/>
              </a:spcAft>
              <a:buSzPct val="110000"/>
              <a:buFont typeface="Wingdings" panose="05000000000000000000" pitchFamily="2" charset="2"/>
              <a:buChar char="Ø"/>
              <a:defRPr/>
            </a:pPr>
            <a:r>
              <a:rPr lang="fr-BE" sz="2400" b="0" i="0" u="none" spc="-151" baseline="0"/>
              <a:t> De quoi voulez-vous vraiment discuter ?</a:t>
            </a:r>
          </a:p>
          <a:p>
            <a:pPr marL="0" indent="0" algn="l" rtl="0">
              <a:lnSpc>
                <a:spcPct val="100000"/>
              </a:lnSpc>
              <a:buNone/>
            </a:pPr>
            <a:endParaRPr lang="fr-BE" sz="2400" b="1" dirty="0">
              <a:solidFill>
                <a:srgbClr val="6B6B6B"/>
              </a:solidFill>
            </a:endParaRPr>
          </a:p>
        </p:txBody>
      </p:sp>
      <p:sp>
        <p:nvSpPr>
          <p:cNvPr id="4" name="AutoShape 2" descr="Afbeeldingsresultaat voor vergadering">
            <a:extLst>
              <a:ext uri="{FF2B5EF4-FFF2-40B4-BE49-F238E27FC236}">
                <a16:creationId xmlns:a16="http://schemas.microsoft.com/office/drawing/2014/main" xmlns="" id="{5E6461B2-7B2D-4457-9F49-EB115346FCB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pic>
        <p:nvPicPr>
          <p:cNvPr id="1028" name="Picture 4" descr="Afbeeldingsresultaat voor vergadering">
            <a:extLst>
              <a:ext uri="{FF2B5EF4-FFF2-40B4-BE49-F238E27FC236}">
                <a16:creationId xmlns:a16="http://schemas.microsoft.com/office/drawing/2014/main" xmlns="" id="{C406F88C-9D5D-4BE0-A3ED-FED91834EB0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768" r="9534"/>
          <a:stretch/>
        </p:blipFill>
        <p:spPr bwMode="auto">
          <a:xfrm>
            <a:off x="6248400" y="2749296"/>
            <a:ext cx="3072384" cy="20820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80295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00419FB-55AB-4695-9EF2-331A019A1287}"/>
              </a:ext>
            </a:extLst>
          </p:cNvPr>
          <p:cNvSpPr>
            <a:spLocks noGrp="1"/>
          </p:cNvSpPr>
          <p:nvPr>
            <p:ph type="title"/>
          </p:nvPr>
        </p:nvSpPr>
        <p:spPr>
          <a:xfrm>
            <a:off x="677334" y="609600"/>
            <a:ext cx="8596668" cy="1320800"/>
          </a:xfrm>
        </p:spPr>
        <p:txBody>
          <a:bodyPr anchor="t">
            <a:normAutofit/>
          </a:bodyPr>
          <a:lstStyle/>
          <a:p>
            <a:pPr algn="l" rtl="0"/>
            <a:r>
              <a:rPr lang="fr-BE" b="0" i="0" u="none" baseline="0">
                <a:latin typeface="+mn-lt"/>
              </a:rPr>
              <a:t>Bilan et clôture</a:t>
            </a:r>
          </a:p>
        </p:txBody>
      </p:sp>
      <p:pic>
        <p:nvPicPr>
          <p:cNvPr id="1030" name="Picture 6" descr="Afbeeldingsresultaat voor afspraken maken">
            <a:extLst>
              <a:ext uri="{FF2B5EF4-FFF2-40B4-BE49-F238E27FC236}">
                <a16:creationId xmlns:a16="http://schemas.microsoft.com/office/drawing/2014/main" xmlns="" id="{AFDCBE07-CA7D-464C-A450-A90102C024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7474" y="2159331"/>
            <a:ext cx="2915973" cy="172771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103842F9-8F96-4AF3-979B-995D39277867}"/>
              </a:ext>
            </a:extLst>
          </p:cNvPr>
          <p:cNvSpPr>
            <a:spLocks noGrp="1"/>
          </p:cNvSpPr>
          <p:nvPr>
            <p:ph idx="1"/>
          </p:nvPr>
        </p:nvSpPr>
        <p:spPr>
          <a:xfrm>
            <a:off x="4063160" y="2160589"/>
            <a:ext cx="5207839" cy="3880773"/>
          </a:xfrm>
        </p:spPr>
        <p:txBody>
          <a:bodyPr>
            <a:normAutofit/>
          </a:bodyPr>
          <a:lstStyle/>
          <a:p>
            <a:pPr algn="l" rtl="0"/>
            <a:r>
              <a:rPr lang="fr-BE" sz="2400" b="0" i="0" u="none" baseline="0"/>
              <a:t>Quels accords concrets concluons-nous pour la région ?</a:t>
            </a:r>
          </a:p>
          <a:p>
            <a:pPr algn="l" rtl="0"/>
            <a:r>
              <a:rPr lang="fr-BE" sz="2400" b="0" i="0" u="none" baseline="0"/>
              <a:t>Des questions ou des commentaires ?</a:t>
            </a:r>
          </a:p>
          <a:p>
            <a:pPr algn="l" rtl="0"/>
            <a:r>
              <a:rPr lang="fr-BE" sz="2400" b="0" i="0" u="none" baseline="0"/>
              <a:t>Date et thème de la prochaine CMP ?</a:t>
            </a:r>
          </a:p>
          <a:p>
            <a:endParaRPr lang="fr-BE" dirty="0"/>
          </a:p>
          <a:p>
            <a:pPr marL="0" indent="0" algn="l" rtl="0">
              <a:buNone/>
            </a:pPr>
            <a:endParaRPr lang="fr-BE" dirty="0"/>
          </a:p>
        </p:txBody>
      </p:sp>
      <p:sp>
        <p:nvSpPr>
          <p:cNvPr id="4" name="AutoShape 2" descr="Afbeeldingsresultaat voor afspraken maken">
            <a:extLst>
              <a:ext uri="{FF2B5EF4-FFF2-40B4-BE49-F238E27FC236}">
                <a16:creationId xmlns:a16="http://schemas.microsoft.com/office/drawing/2014/main" xmlns="" id="{25DADE7B-08A5-4727-9D16-3965D7F69C9E}"/>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Tree>
    <p:extLst>
      <p:ext uri="{BB962C8B-B14F-4D97-AF65-F5344CB8AC3E}">
        <p14:creationId xmlns:p14="http://schemas.microsoft.com/office/powerpoint/2010/main" val="5881319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655AE6B0-AC9E-4167-806F-E9DB135FC46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BE"/>
          </a:p>
        </p:txBody>
      </p:sp>
      <p:sp>
        <p:nvSpPr>
          <p:cNvPr id="2" name="Titel 1"/>
          <p:cNvSpPr>
            <a:spLocks noGrp="1"/>
          </p:cNvSpPr>
          <p:nvPr>
            <p:ph type="title"/>
          </p:nvPr>
        </p:nvSpPr>
        <p:spPr>
          <a:xfrm>
            <a:off x="652481" y="1382486"/>
            <a:ext cx="3547581" cy="4093028"/>
          </a:xfrm>
        </p:spPr>
        <p:txBody>
          <a:bodyPr anchor="ctr">
            <a:normAutofit/>
          </a:bodyPr>
          <a:lstStyle/>
          <a:p>
            <a:pPr algn="l" rtl="0"/>
            <a:r>
              <a:rPr lang="fr-BE" sz="4400" b="0" i="0" u="none" baseline="0">
                <a:latin typeface="+mn-lt"/>
              </a:rPr>
              <a:t>3. Qu’est-ce qu’une CMP ?</a:t>
            </a:r>
          </a:p>
        </p:txBody>
      </p:sp>
      <p:grpSp>
        <p:nvGrpSpPr>
          <p:cNvPr id="12" name="Group 11">
            <a:extLst>
              <a:ext uri="{FF2B5EF4-FFF2-40B4-BE49-F238E27FC236}">
                <a16:creationId xmlns:a16="http://schemas.microsoft.com/office/drawing/2014/main" xmlns="" id="{3523416A-383B-4FDC-B4C9-D8EDDFE9C043}"/>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329267" y="-8467"/>
            <a:ext cx="4766733" cy="6866467"/>
            <a:chOff x="7425267" y="-8467"/>
            <a:chExt cx="4766733" cy="6866467"/>
          </a:xfrm>
        </p:grpSpPr>
        <p:cxnSp>
          <p:nvCxnSpPr>
            <p:cNvPr id="13" name="Straight Connector 12">
              <a:extLst>
                <a:ext uri="{FF2B5EF4-FFF2-40B4-BE49-F238E27FC236}">
                  <a16:creationId xmlns:a16="http://schemas.microsoft.com/office/drawing/2014/main" xmlns="" id="{CB0D29D5-3F7C-4197-821B-6D60A66CC04B}"/>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a:off x="9371012" y="0"/>
              <a:ext cx="1219200" cy="6858000"/>
            </a:xfrm>
            <a:prstGeom prst="line">
              <a:avLst/>
            </a:prstGeom>
            <a:ln w="9525">
              <a:solidFill>
                <a:srgbClr val="BFBFBF">
                  <a:alpha val="75000"/>
                </a:srgb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xmlns="" id="{347FB49A-3541-428A-AADE-682A3C50563D}"/>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7425267" y="3681413"/>
              <a:ext cx="4763558" cy="3176587"/>
            </a:xfrm>
            <a:prstGeom prst="line">
              <a:avLst/>
            </a:prstGeom>
            <a:ln w="9525">
              <a:solidFill>
                <a:srgbClr val="BFBFBF">
                  <a:alpha val="80000"/>
                </a:srgbClr>
              </a:solidFill>
            </a:ln>
          </p:spPr>
          <p:style>
            <a:lnRef idx="2">
              <a:schemeClr val="accent1"/>
            </a:lnRef>
            <a:fillRef idx="0">
              <a:schemeClr val="accent1"/>
            </a:fillRef>
            <a:effectRef idx="1">
              <a:schemeClr val="accent1"/>
            </a:effectRef>
            <a:fontRef idx="minor">
              <a:schemeClr val="tx1"/>
            </a:fontRef>
          </p:style>
        </p:cxnSp>
        <p:sp>
          <p:nvSpPr>
            <p:cNvPr id="15" name="Rectangle 23">
              <a:extLst>
                <a:ext uri="{FF2B5EF4-FFF2-40B4-BE49-F238E27FC236}">
                  <a16:creationId xmlns:a16="http://schemas.microsoft.com/office/drawing/2014/main" xmlns="" id="{D96F53DC-08F1-42C6-B558-B83D54B2766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5">
              <a:extLst>
                <a:ext uri="{FF2B5EF4-FFF2-40B4-BE49-F238E27FC236}">
                  <a16:creationId xmlns:a16="http://schemas.microsoft.com/office/drawing/2014/main" xmlns="" id="{AFE48CAF-A51C-463F-A570-ED99439A5CA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a:extLst>
                <a:ext uri="{FF2B5EF4-FFF2-40B4-BE49-F238E27FC236}">
                  <a16:creationId xmlns:a16="http://schemas.microsoft.com/office/drawing/2014/main" xmlns="" id="{01F0C48B-50FF-4351-8207-16D09604831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7">
              <a:extLst>
                <a:ext uri="{FF2B5EF4-FFF2-40B4-BE49-F238E27FC236}">
                  <a16:creationId xmlns:a16="http://schemas.microsoft.com/office/drawing/2014/main" xmlns="" id="{300384B6-5ED6-4F91-A548-B706D837513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8">
              <a:extLst>
                <a:ext uri="{FF2B5EF4-FFF2-40B4-BE49-F238E27FC236}">
                  <a16:creationId xmlns:a16="http://schemas.microsoft.com/office/drawing/2014/main" xmlns="" id="{337AFFAE-C182-463C-9459-8AB3C69D9A2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9">
              <a:extLst>
                <a:ext uri="{FF2B5EF4-FFF2-40B4-BE49-F238E27FC236}">
                  <a16:creationId xmlns:a16="http://schemas.microsoft.com/office/drawing/2014/main" xmlns="" id="{510ACF17-C3F0-42BF-BDEB-D079277121E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xmlns="" id="{E804EFD0-B84E-476F-9FC6-6C4A42EA005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3" name="Rectangle 22">
            <a:extLst>
              <a:ext uri="{FF2B5EF4-FFF2-40B4-BE49-F238E27FC236}">
                <a16:creationId xmlns:a16="http://schemas.microsoft.com/office/drawing/2014/main" xmlns="" id="{87BD1F4E-A66D-4C06-86DA-8D56CA7A3B4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977719" y="0"/>
            <a:ext cx="621428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BE"/>
          </a:p>
        </p:txBody>
      </p:sp>
      <p:graphicFrame>
        <p:nvGraphicFramePr>
          <p:cNvPr id="5" name="Tijdelijke aanduiding voor inhoud 2">
            <a:extLst>
              <a:ext uri="{FF2B5EF4-FFF2-40B4-BE49-F238E27FC236}">
                <a16:creationId xmlns:a16="http://schemas.microsoft.com/office/drawing/2014/main" xmlns="" id="{2DE569F6-BDE1-4BD9-8353-1722AC27CB51}"/>
              </a:ext>
            </a:extLst>
          </p:cNvPr>
          <p:cNvGraphicFramePr>
            <a:graphicFrameLocks noGrp="1"/>
          </p:cNvGraphicFramePr>
          <p:nvPr>
            <p:ph idx="1"/>
            <p:extLst>
              <p:ext uri="{D42A27DB-BD31-4B8C-83A1-F6EECF244321}">
                <p14:modId xmlns:p14="http://schemas.microsoft.com/office/powerpoint/2010/main" val="1885136212"/>
              </p:ext>
            </p:extLst>
          </p:nvPr>
        </p:nvGraphicFramePr>
        <p:xfrm>
          <a:off x="4916553" y="944563"/>
          <a:ext cx="6628804" cy="4979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50742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655AE6B0-AC9E-4167-806F-E9DB135FC46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BE"/>
          </a:p>
        </p:txBody>
      </p:sp>
      <p:sp>
        <p:nvSpPr>
          <p:cNvPr id="2" name="Titel 1"/>
          <p:cNvSpPr>
            <a:spLocks noGrp="1"/>
          </p:cNvSpPr>
          <p:nvPr>
            <p:ph type="title"/>
          </p:nvPr>
        </p:nvSpPr>
        <p:spPr>
          <a:xfrm>
            <a:off x="652481" y="1382486"/>
            <a:ext cx="3547581" cy="4093028"/>
          </a:xfrm>
        </p:spPr>
        <p:txBody>
          <a:bodyPr anchor="ctr">
            <a:normAutofit/>
          </a:bodyPr>
          <a:lstStyle/>
          <a:p>
            <a:pPr algn="l" rtl="0"/>
            <a:r>
              <a:rPr lang="fr-BE" sz="3400" b="0" i="0" u="none" baseline="0">
                <a:latin typeface="+mn-lt"/>
              </a:rPr>
              <a:t>Objectif d’une CMP sur les benzodiazépines</a:t>
            </a:r>
          </a:p>
        </p:txBody>
      </p:sp>
      <p:grpSp>
        <p:nvGrpSpPr>
          <p:cNvPr id="12" name="Group 11">
            <a:extLst>
              <a:ext uri="{FF2B5EF4-FFF2-40B4-BE49-F238E27FC236}">
                <a16:creationId xmlns:a16="http://schemas.microsoft.com/office/drawing/2014/main" xmlns="" id="{3523416A-383B-4FDC-B4C9-D8EDDFE9C043}"/>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329267" y="-8467"/>
            <a:ext cx="4766733" cy="6866467"/>
            <a:chOff x="7425267" y="-8467"/>
            <a:chExt cx="4766733" cy="6866467"/>
          </a:xfrm>
        </p:grpSpPr>
        <p:cxnSp>
          <p:nvCxnSpPr>
            <p:cNvPr id="13" name="Straight Connector 12">
              <a:extLst>
                <a:ext uri="{FF2B5EF4-FFF2-40B4-BE49-F238E27FC236}">
                  <a16:creationId xmlns:a16="http://schemas.microsoft.com/office/drawing/2014/main" xmlns="" id="{CB0D29D5-3F7C-4197-821B-6D60A66CC04B}"/>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a:off x="9371012" y="0"/>
              <a:ext cx="1219200" cy="6858000"/>
            </a:xfrm>
            <a:prstGeom prst="line">
              <a:avLst/>
            </a:prstGeom>
            <a:ln w="9525">
              <a:solidFill>
                <a:srgbClr val="BFBFBF">
                  <a:alpha val="75000"/>
                </a:srgb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xmlns="" id="{347FB49A-3541-428A-AADE-682A3C50563D}"/>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7425267" y="3681413"/>
              <a:ext cx="4763558" cy="3176587"/>
            </a:xfrm>
            <a:prstGeom prst="line">
              <a:avLst/>
            </a:prstGeom>
            <a:ln w="9525">
              <a:solidFill>
                <a:srgbClr val="BFBFBF">
                  <a:alpha val="80000"/>
                </a:srgbClr>
              </a:solidFill>
            </a:ln>
          </p:spPr>
          <p:style>
            <a:lnRef idx="2">
              <a:schemeClr val="accent1"/>
            </a:lnRef>
            <a:fillRef idx="0">
              <a:schemeClr val="accent1"/>
            </a:fillRef>
            <a:effectRef idx="1">
              <a:schemeClr val="accent1"/>
            </a:effectRef>
            <a:fontRef idx="minor">
              <a:schemeClr val="tx1"/>
            </a:fontRef>
          </p:style>
        </p:cxnSp>
        <p:sp>
          <p:nvSpPr>
            <p:cNvPr id="15" name="Rectangle 23">
              <a:extLst>
                <a:ext uri="{FF2B5EF4-FFF2-40B4-BE49-F238E27FC236}">
                  <a16:creationId xmlns:a16="http://schemas.microsoft.com/office/drawing/2014/main" xmlns="" id="{D96F53DC-08F1-42C6-B558-B83D54B2766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5">
              <a:extLst>
                <a:ext uri="{FF2B5EF4-FFF2-40B4-BE49-F238E27FC236}">
                  <a16:creationId xmlns:a16="http://schemas.microsoft.com/office/drawing/2014/main" xmlns="" id="{AFE48CAF-A51C-463F-A570-ED99439A5CA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a:extLst>
                <a:ext uri="{FF2B5EF4-FFF2-40B4-BE49-F238E27FC236}">
                  <a16:creationId xmlns:a16="http://schemas.microsoft.com/office/drawing/2014/main" xmlns="" id="{01F0C48B-50FF-4351-8207-16D09604831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7">
              <a:extLst>
                <a:ext uri="{FF2B5EF4-FFF2-40B4-BE49-F238E27FC236}">
                  <a16:creationId xmlns:a16="http://schemas.microsoft.com/office/drawing/2014/main" xmlns="" id="{300384B6-5ED6-4F91-A548-B706D837513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8">
              <a:extLst>
                <a:ext uri="{FF2B5EF4-FFF2-40B4-BE49-F238E27FC236}">
                  <a16:creationId xmlns:a16="http://schemas.microsoft.com/office/drawing/2014/main" xmlns="" id="{337AFFAE-C182-463C-9459-8AB3C69D9A2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9">
              <a:extLst>
                <a:ext uri="{FF2B5EF4-FFF2-40B4-BE49-F238E27FC236}">
                  <a16:creationId xmlns:a16="http://schemas.microsoft.com/office/drawing/2014/main" xmlns="" id="{510ACF17-C3F0-42BF-BDEB-D079277121E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xmlns="" id="{E804EFD0-B84E-476F-9FC6-6C4A42EA005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3" name="Rectangle 22">
            <a:extLst>
              <a:ext uri="{FF2B5EF4-FFF2-40B4-BE49-F238E27FC236}">
                <a16:creationId xmlns:a16="http://schemas.microsoft.com/office/drawing/2014/main" xmlns="" id="{87BD1F4E-A66D-4C06-86DA-8D56CA7A3B4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977719" y="0"/>
            <a:ext cx="621428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BE"/>
          </a:p>
        </p:txBody>
      </p:sp>
      <p:graphicFrame>
        <p:nvGraphicFramePr>
          <p:cNvPr id="5" name="Tijdelijke aanduiding voor inhoud 2">
            <a:extLst>
              <a:ext uri="{FF2B5EF4-FFF2-40B4-BE49-F238E27FC236}">
                <a16:creationId xmlns:a16="http://schemas.microsoft.com/office/drawing/2014/main" xmlns="" id="{2F2CD4E8-9CF2-4DE9-B9FC-8A52F61B0D5D}"/>
              </a:ext>
            </a:extLst>
          </p:cNvPr>
          <p:cNvGraphicFramePr>
            <a:graphicFrameLocks noGrp="1"/>
          </p:cNvGraphicFramePr>
          <p:nvPr>
            <p:ph idx="1"/>
            <p:extLst>
              <p:ext uri="{D42A27DB-BD31-4B8C-83A1-F6EECF244321}">
                <p14:modId xmlns:p14="http://schemas.microsoft.com/office/powerpoint/2010/main" val="2389979693"/>
              </p:ext>
            </p:extLst>
          </p:nvPr>
        </p:nvGraphicFramePr>
        <p:xfrm>
          <a:off x="4916553" y="944563"/>
          <a:ext cx="6628804" cy="49795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963969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655AE6B0-AC9E-4167-806F-E9DB135FC46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BE"/>
          </a:p>
        </p:txBody>
      </p:sp>
      <p:sp>
        <p:nvSpPr>
          <p:cNvPr id="2" name="Titel 1"/>
          <p:cNvSpPr>
            <a:spLocks noGrp="1"/>
          </p:cNvSpPr>
          <p:nvPr>
            <p:ph type="title"/>
          </p:nvPr>
        </p:nvSpPr>
        <p:spPr>
          <a:xfrm>
            <a:off x="652481" y="1382486"/>
            <a:ext cx="3547581" cy="4093028"/>
          </a:xfrm>
        </p:spPr>
        <p:txBody>
          <a:bodyPr anchor="ctr">
            <a:normAutofit/>
          </a:bodyPr>
          <a:lstStyle/>
          <a:p>
            <a:pPr algn="l" rtl="0"/>
            <a:r>
              <a:rPr lang="fr-BE" sz="4400" b="0" i="0" u="none" baseline="0">
                <a:latin typeface="+mn-lt"/>
              </a:rPr>
              <a:t>Contexte théorique</a:t>
            </a:r>
          </a:p>
        </p:txBody>
      </p:sp>
      <p:grpSp>
        <p:nvGrpSpPr>
          <p:cNvPr id="12" name="Group 11">
            <a:extLst>
              <a:ext uri="{FF2B5EF4-FFF2-40B4-BE49-F238E27FC236}">
                <a16:creationId xmlns:a16="http://schemas.microsoft.com/office/drawing/2014/main" xmlns="" id="{3523416A-383B-4FDC-B4C9-D8EDDFE9C043}"/>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329267" y="-8467"/>
            <a:ext cx="4766733" cy="6866467"/>
            <a:chOff x="7425267" y="-8467"/>
            <a:chExt cx="4766733" cy="6866467"/>
          </a:xfrm>
        </p:grpSpPr>
        <p:cxnSp>
          <p:nvCxnSpPr>
            <p:cNvPr id="13" name="Straight Connector 12">
              <a:extLst>
                <a:ext uri="{FF2B5EF4-FFF2-40B4-BE49-F238E27FC236}">
                  <a16:creationId xmlns:a16="http://schemas.microsoft.com/office/drawing/2014/main" xmlns="" id="{CB0D29D5-3F7C-4197-821B-6D60A66CC04B}"/>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a:off x="9371012" y="0"/>
              <a:ext cx="1219200" cy="6858000"/>
            </a:xfrm>
            <a:prstGeom prst="line">
              <a:avLst/>
            </a:prstGeom>
            <a:ln w="9525">
              <a:solidFill>
                <a:srgbClr val="BFBFBF">
                  <a:alpha val="75000"/>
                </a:srgb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xmlns="" id="{347FB49A-3541-428A-AADE-682A3C50563D}"/>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7425267" y="3681413"/>
              <a:ext cx="4763558" cy="3176587"/>
            </a:xfrm>
            <a:prstGeom prst="line">
              <a:avLst/>
            </a:prstGeom>
            <a:ln w="9525">
              <a:solidFill>
                <a:srgbClr val="BFBFBF">
                  <a:alpha val="80000"/>
                </a:srgbClr>
              </a:solidFill>
            </a:ln>
          </p:spPr>
          <p:style>
            <a:lnRef idx="2">
              <a:schemeClr val="accent1"/>
            </a:lnRef>
            <a:fillRef idx="0">
              <a:schemeClr val="accent1"/>
            </a:fillRef>
            <a:effectRef idx="1">
              <a:schemeClr val="accent1"/>
            </a:effectRef>
            <a:fontRef idx="minor">
              <a:schemeClr val="tx1"/>
            </a:fontRef>
          </p:style>
        </p:cxnSp>
        <p:sp>
          <p:nvSpPr>
            <p:cNvPr id="15" name="Rectangle 23">
              <a:extLst>
                <a:ext uri="{FF2B5EF4-FFF2-40B4-BE49-F238E27FC236}">
                  <a16:creationId xmlns:a16="http://schemas.microsoft.com/office/drawing/2014/main" xmlns="" id="{D96F53DC-08F1-42C6-B558-B83D54B2766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5">
              <a:extLst>
                <a:ext uri="{FF2B5EF4-FFF2-40B4-BE49-F238E27FC236}">
                  <a16:creationId xmlns:a16="http://schemas.microsoft.com/office/drawing/2014/main" xmlns="" id="{AFE48CAF-A51C-463F-A570-ED99439A5CA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a:extLst>
                <a:ext uri="{FF2B5EF4-FFF2-40B4-BE49-F238E27FC236}">
                  <a16:creationId xmlns:a16="http://schemas.microsoft.com/office/drawing/2014/main" xmlns="" id="{01F0C48B-50FF-4351-8207-16D09604831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7">
              <a:extLst>
                <a:ext uri="{FF2B5EF4-FFF2-40B4-BE49-F238E27FC236}">
                  <a16:creationId xmlns:a16="http://schemas.microsoft.com/office/drawing/2014/main" xmlns="" id="{300384B6-5ED6-4F91-A548-B706D837513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8">
              <a:extLst>
                <a:ext uri="{FF2B5EF4-FFF2-40B4-BE49-F238E27FC236}">
                  <a16:creationId xmlns:a16="http://schemas.microsoft.com/office/drawing/2014/main" xmlns="" id="{337AFFAE-C182-463C-9459-8AB3C69D9A2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9">
              <a:extLst>
                <a:ext uri="{FF2B5EF4-FFF2-40B4-BE49-F238E27FC236}">
                  <a16:creationId xmlns:a16="http://schemas.microsoft.com/office/drawing/2014/main" xmlns="" id="{510ACF17-C3F0-42BF-BDEB-D079277121E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xmlns="" id="{E804EFD0-B84E-476F-9FC6-6C4A42EA005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3" name="Rectangle 22">
            <a:extLst>
              <a:ext uri="{FF2B5EF4-FFF2-40B4-BE49-F238E27FC236}">
                <a16:creationId xmlns:a16="http://schemas.microsoft.com/office/drawing/2014/main" xmlns="" id="{87BD1F4E-A66D-4C06-86DA-8D56CA7A3B4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977719" y="0"/>
            <a:ext cx="621428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BE"/>
          </a:p>
        </p:txBody>
      </p:sp>
      <p:graphicFrame>
        <p:nvGraphicFramePr>
          <p:cNvPr id="5" name="Tijdelijke aanduiding voor inhoud 2">
            <a:extLst>
              <a:ext uri="{FF2B5EF4-FFF2-40B4-BE49-F238E27FC236}">
                <a16:creationId xmlns:a16="http://schemas.microsoft.com/office/drawing/2014/main" xmlns="" id="{2C54A526-5598-4422-AD5E-50E46EABDDFA}"/>
              </a:ext>
            </a:extLst>
          </p:cNvPr>
          <p:cNvGraphicFramePr>
            <a:graphicFrameLocks noGrp="1"/>
          </p:cNvGraphicFramePr>
          <p:nvPr>
            <p:ph idx="1"/>
            <p:extLst>
              <p:ext uri="{D42A27DB-BD31-4B8C-83A1-F6EECF244321}">
                <p14:modId xmlns:p14="http://schemas.microsoft.com/office/powerpoint/2010/main" val="1717613553"/>
              </p:ext>
            </p:extLst>
          </p:nvPr>
        </p:nvGraphicFramePr>
        <p:xfrm>
          <a:off x="4916553" y="944563"/>
          <a:ext cx="6628804" cy="4979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18350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82D1CBBC-6E9F-4212-9806-7A638C828B4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4572001"/>
            <a:ext cx="12192000" cy="228599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BE">
              <a:solidFill>
                <a:schemeClr val="bg1"/>
              </a:solidFill>
            </a:endParaRPr>
          </a:p>
        </p:txBody>
      </p:sp>
      <p:grpSp>
        <p:nvGrpSpPr>
          <p:cNvPr id="10" name="Group 9">
            <a:extLst>
              <a:ext uri="{FF2B5EF4-FFF2-40B4-BE49-F238E27FC236}">
                <a16:creationId xmlns:a16="http://schemas.microsoft.com/office/drawing/2014/main" xmlns="" id="{8EC26330-6D02-4C84-B89F-C5A8CF2B5673}"/>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7425267" y="-8467"/>
            <a:ext cx="4766733" cy="6866467"/>
            <a:chOff x="7425267" y="-8467"/>
            <a:chExt cx="4766733" cy="6866467"/>
          </a:xfrm>
        </p:grpSpPr>
        <p:cxnSp>
          <p:nvCxnSpPr>
            <p:cNvPr id="11" name="Straight Connector 10">
              <a:extLst>
                <a:ext uri="{FF2B5EF4-FFF2-40B4-BE49-F238E27FC236}">
                  <a16:creationId xmlns:a16="http://schemas.microsoft.com/office/drawing/2014/main" xmlns="" id="{5A5297F0-74D7-4E56-8C85-DD608539D40C}"/>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xmlns="" val="1"/>
                </p:ext>
              </p:extLst>
            </p:nvPr>
          </p:nvCxnSpPr>
          <p:spPr>
            <a:xfrm>
              <a:off x="10196547" y="4572001"/>
              <a:ext cx="393665" cy="2285999"/>
            </a:xfrm>
            <a:prstGeom prst="line">
              <a:avLst/>
            </a:prstGeom>
            <a:ln w="9525">
              <a:solidFill>
                <a:srgbClr val="BFBFBF">
                  <a:alpha val="70000"/>
                </a:srgb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xmlns="" id="{6E424313-B840-4A19-A378-B1D1774B5094}"/>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xmlns="" val="1"/>
                </p:ext>
              </p:extLst>
            </p:nvPr>
          </p:nvCxnSpPr>
          <p:spPr>
            <a:xfrm flipH="1">
              <a:off x="7425267" y="4572001"/>
              <a:ext cx="3383073" cy="2285999"/>
            </a:xfrm>
            <a:prstGeom prst="line">
              <a:avLst/>
            </a:prstGeom>
            <a:ln w="9525">
              <a:solidFill>
                <a:srgbClr val="BFBFBF">
                  <a:alpha val="69804"/>
                </a:srgbClr>
              </a:solidFill>
            </a:ln>
          </p:spPr>
          <p:style>
            <a:lnRef idx="2">
              <a:schemeClr val="accent1"/>
            </a:lnRef>
            <a:fillRef idx="0">
              <a:schemeClr val="accent1"/>
            </a:fillRef>
            <a:effectRef idx="1">
              <a:schemeClr val="accent1"/>
            </a:effectRef>
            <a:fontRef idx="minor">
              <a:schemeClr val="tx1"/>
            </a:fontRef>
          </p:style>
        </p:cxnSp>
        <p:sp>
          <p:nvSpPr>
            <p:cNvPr id="13" name="Rectangle 23">
              <a:extLst>
                <a:ext uri="{FF2B5EF4-FFF2-40B4-BE49-F238E27FC236}">
                  <a16:creationId xmlns:a16="http://schemas.microsoft.com/office/drawing/2014/main" xmlns="" id="{872B411D-D18B-488A-B22A-9F139EED89A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5">
              <a:extLst>
                <a:ext uri="{FF2B5EF4-FFF2-40B4-BE49-F238E27FC236}">
                  <a16:creationId xmlns:a16="http://schemas.microsoft.com/office/drawing/2014/main" xmlns="" id="{9519FBF2-9C9F-49B5-AE1A-AB5049D503D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Isosceles Triangle 14">
              <a:extLst>
                <a:ext uri="{FF2B5EF4-FFF2-40B4-BE49-F238E27FC236}">
                  <a16:creationId xmlns:a16="http://schemas.microsoft.com/office/drawing/2014/main" xmlns="" id="{A30DE6B7-51C9-49A9-9B80-91E1A8D6037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7">
              <a:extLst>
                <a:ext uri="{FF2B5EF4-FFF2-40B4-BE49-F238E27FC236}">
                  <a16:creationId xmlns:a16="http://schemas.microsoft.com/office/drawing/2014/main" xmlns="" id="{EDFE8946-BACE-4C56-9B6E-85E11C0995C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8">
              <a:extLst>
                <a:ext uri="{FF2B5EF4-FFF2-40B4-BE49-F238E27FC236}">
                  <a16:creationId xmlns:a16="http://schemas.microsoft.com/office/drawing/2014/main" xmlns="" id="{390A658F-D524-467C-BDFC-D37A227BFC1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9">
              <a:extLst>
                <a:ext uri="{FF2B5EF4-FFF2-40B4-BE49-F238E27FC236}">
                  <a16:creationId xmlns:a16="http://schemas.microsoft.com/office/drawing/2014/main" xmlns="" id="{4F01FE87-3030-45CD-B330-DBA287297D5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xmlns="" id="{A89C2E5F-7F20-475D-88BE-29D4128DDCB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a:extLst>
              <a:ext uri="{FF2B5EF4-FFF2-40B4-BE49-F238E27FC236}">
                <a16:creationId xmlns:a16="http://schemas.microsoft.com/office/drawing/2014/main" xmlns="" id="{2FA16288-5F14-41A2-AA72-083A37873E66}"/>
              </a:ext>
            </a:extLst>
          </p:cNvPr>
          <p:cNvSpPr>
            <a:spLocks noGrp="1"/>
          </p:cNvSpPr>
          <p:nvPr>
            <p:ph type="title"/>
          </p:nvPr>
        </p:nvSpPr>
        <p:spPr>
          <a:xfrm>
            <a:off x="677334" y="4765972"/>
            <a:ext cx="8596668" cy="1320800"/>
          </a:xfrm>
        </p:spPr>
        <p:txBody>
          <a:bodyPr anchor="ctr">
            <a:normAutofit/>
          </a:bodyPr>
          <a:lstStyle/>
          <a:p>
            <a:pPr algn="l" rtl="0"/>
            <a:r>
              <a:rPr lang="fr-BE" sz="4400" b="0" i="0" u="none" baseline="0">
                <a:solidFill>
                  <a:schemeClr val="bg1"/>
                </a:solidFill>
                <a:latin typeface="+mn-lt"/>
              </a:rPr>
              <a:t>Identification du problème</a:t>
            </a:r>
          </a:p>
        </p:txBody>
      </p:sp>
      <p:sp useBgFill="1">
        <p:nvSpPr>
          <p:cNvPr id="21" name="Rectangle 20">
            <a:extLst>
              <a:ext uri="{FF2B5EF4-FFF2-40B4-BE49-F238E27FC236}">
                <a16:creationId xmlns:a16="http://schemas.microsoft.com/office/drawing/2014/main" xmlns="" id="{28EC6EDD-78EB-4A50-85CB-7C3CE363AF3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
            <a:ext cx="12192000" cy="457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BE"/>
          </a:p>
        </p:txBody>
      </p:sp>
      <p:sp>
        <p:nvSpPr>
          <p:cNvPr id="3" name="Content Placeholder 2">
            <a:extLst>
              <a:ext uri="{FF2B5EF4-FFF2-40B4-BE49-F238E27FC236}">
                <a16:creationId xmlns:a16="http://schemas.microsoft.com/office/drawing/2014/main" xmlns="" id="{426D164B-891A-410B-B31B-BCAC92272197}"/>
              </a:ext>
            </a:extLst>
          </p:cNvPr>
          <p:cNvSpPr>
            <a:spLocks noGrp="1"/>
          </p:cNvSpPr>
          <p:nvPr>
            <p:ph idx="1"/>
          </p:nvPr>
        </p:nvSpPr>
        <p:spPr>
          <a:xfrm>
            <a:off x="1014113" y="699696"/>
            <a:ext cx="8596668" cy="3880773"/>
          </a:xfrm>
        </p:spPr>
        <p:txBody>
          <a:bodyPr anchor="ctr">
            <a:normAutofit/>
          </a:bodyPr>
          <a:lstStyle/>
          <a:p>
            <a:pPr algn="l" rtl="0"/>
            <a:r>
              <a:rPr lang="fr-BE" b="0" i="0" u="none" baseline="0"/>
              <a:t>Pharmacies belges : délivrance journalière de somnifères et de calmants estimée à </a:t>
            </a:r>
            <a:r>
              <a:rPr lang="fr-BE" b="1" i="0" u="none" baseline="0"/>
              <a:t>1 260 034 DTQ</a:t>
            </a:r>
            <a:r>
              <a:rPr lang="fr-BE" b="0" i="0" u="none" baseline="0"/>
              <a:t> (</a:t>
            </a:r>
            <a:r>
              <a:rPr lang="fr-BE" b="0" i="1" u="none" baseline="0"/>
              <a:t>Source : APB 2016</a:t>
            </a:r>
            <a:r>
              <a:rPr lang="fr-BE" b="0" i="0" u="none" baseline="0"/>
              <a:t>). </a:t>
            </a:r>
          </a:p>
          <a:p>
            <a:pPr algn="l" rtl="0"/>
            <a:r>
              <a:rPr lang="fr-BE" b="0" i="0" u="none" baseline="0"/>
              <a:t>Enquête de Santé 2013 : </a:t>
            </a:r>
          </a:p>
          <a:p>
            <a:pPr lvl="1" algn="l" rtl="0"/>
            <a:r>
              <a:rPr lang="fr-BE" b="0" i="0" u="none" baseline="0"/>
              <a:t>13 % de la population (&gt; 15 ans) </a:t>
            </a:r>
          </a:p>
          <a:p>
            <a:pPr lvl="1" algn="l" rtl="0"/>
            <a:r>
              <a:rPr lang="fr-BE" b="0" i="0" u="none" baseline="0"/>
              <a:t>% augmente avec l’âge. </a:t>
            </a:r>
          </a:p>
          <a:p>
            <a:pPr lvl="1" algn="l" rtl="0"/>
            <a:r>
              <a:rPr lang="fr-BE" b="0" i="0" u="none" baseline="0"/>
              <a:t>75 ans et plus : 40 % des femmes et 26 % des hommes (</a:t>
            </a:r>
            <a:r>
              <a:rPr lang="fr-BE" b="0" i="1" u="none" baseline="0"/>
              <a:t>Figure 1</a:t>
            </a:r>
            <a:r>
              <a:rPr lang="fr-BE" b="0" i="0" u="none" baseline="0"/>
              <a:t>). </a:t>
            </a:r>
          </a:p>
          <a:p>
            <a:pPr algn="l" rtl="0">
              <a:buFont typeface="Arial" charset="0"/>
              <a:buChar char="•"/>
              <a:defRPr/>
            </a:pPr>
            <a:r>
              <a:rPr lang="fr-BE" b="0" i="0" u="none" baseline="0"/>
              <a:t>Test Santé (février-mars 2016) :</a:t>
            </a:r>
          </a:p>
          <a:p>
            <a:pPr lvl="1" algn="l" rtl="0">
              <a:buFont typeface="Arial" charset="0"/>
              <a:buChar char="–"/>
              <a:defRPr/>
            </a:pPr>
            <a:r>
              <a:rPr lang="fr-BE" b="0" i="0" u="none" baseline="0"/>
              <a:t>Les Belges prennent 3 fois plus de somnifères et de calmants que les Britanniques et 5 fois plus que les Norvégiens</a:t>
            </a:r>
          </a:p>
          <a:p>
            <a:pPr lvl="1" algn="l" rtl="0">
              <a:buFont typeface="Arial" charset="0"/>
              <a:buChar char="–"/>
              <a:defRPr/>
            </a:pPr>
            <a:r>
              <a:rPr lang="fr-BE" b="0" i="0" u="none" baseline="0"/>
              <a:t>50 % des personnes âgées dans les maisons de retraite belges reçoivent un somnifère ou un calmant</a:t>
            </a:r>
            <a:endParaRPr lang="fr-BE" dirty="0"/>
          </a:p>
          <a:p>
            <a:endParaRPr lang="fr-BE" dirty="0"/>
          </a:p>
          <a:p>
            <a:pPr marL="0" indent="0" algn="l" rtl="0">
              <a:buNone/>
            </a:pPr>
            <a:endParaRPr lang="fr-BE" dirty="0"/>
          </a:p>
        </p:txBody>
      </p:sp>
    </p:spTree>
    <p:extLst>
      <p:ext uri="{BB962C8B-B14F-4D97-AF65-F5344CB8AC3E}">
        <p14:creationId xmlns:p14="http://schemas.microsoft.com/office/powerpoint/2010/main" val="6043552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xmlns="" id="{B4DE830A-B531-4A3B-96F6-0ECE88B08555}"/>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8467"/>
            <a:ext cx="12192000" cy="6866467"/>
            <a:chOff x="0" y="-8467"/>
            <a:chExt cx="12192000" cy="6866467"/>
          </a:xfrm>
        </p:grpSpPr>
        <p:cxnSp>
          <p:nvCxnSpPr>
            <p:cNvPr id="9" name="Straight Connector 8">
              <a:extLst>
                <a:ext uri="{FF2B5EF4-FFF2-40B4-BE49-F238E27FC236}">
                  <a16:creationId xmlns:a16="http://schemas.microsoft.com/office/drawing/2014/main" xmlns="" id="{2813DF2C-461A-4A8F-9679-A172790D1F3A}"/>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xmlns="" id="{54CD3A85-C039-4249-86E4-1EB9318B5495}"/>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1" name="Rectangle 23">
              <a:extLst>
                <a:ext uri="{FF2B5EF4-FFF2-40B4-BE49-F238E27FC236}">
                  <a16:creationId xmlns:a16="http://schemas.microsoft.com/office/drawing/2014/main" xmlns="" id="{887EA6D2-2883-42C2-993D-094CA6D65DA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25">
              <a:extLst>
                <a:ext uri="{FF2B5EF4-FFF2-40B4-BE49-F238E27FC236}">
                  <a16:creationId xmlns:a16="http://schemas.microsoft.com/office/drawing/2014/main" xmlns="" id="{3B895046-636F-4D1B-ACA4-29AA0CB332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Isosceles Triangle 12">
              <a:extLst>
                <a:ext uri="{FF2B5EF4-FFF2-40B4-BE49-F238E27FC236}">
                  <a16:creationId xmlns:a16="http://schemas.microsoft.com/office/drawing/2014/main" xmlns="" id="{C6B0CDE3-E054-4EDD-A43B-F96843D8BF5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7">
              <a:extLst>
                <a:ext uri="{FF2B5EF4-FFF2-40B4-BE49-F238E27FC236}">
                  <a16:creationId xmlns:a16="http://schemas.microsoft.com/office/drawing/2014/main" xmlns="" id="{3B66B1A2-F145-4C9B-85CC-4BF30D58CBC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8">
              <a:extLst>
                <a:ext uri="{FF2B5EF4-FFF2-40B4-BE49-F238E27FC236}">
                  <a16:creationId xmlns:a16="http://schemas.microsoft.com/office/drawing/2014/main" xmlns="" id="{5D4FC972-94B3-4035-8D31-E668C132B41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9">
              <a:extLst>
                <a:ext uri="{FF2B5EF4-FFF2-40B4-BE49-F238E27FC236}">
                  <a16:creationId xmlns:a16="http://schemas.microsoft.com/office/drawing/2014/main" xmlns="" id="{374B9941-AFBE-4A77-A50E-B6EA04A746A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a:extLst>
                <a:ext uri="{FF2B5EF4-FFF2-40B4-BE49-F238E27FC236}">
                  <a16:creationId xmlns:a16="http://schemas.microsoft.com/office/drawing/2014/main" xmlns="" id="{27A982C5-2C38-4CE9-BC18-94697AD657F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xmlns="" id="{0060D8D1-7BB1-498F-AFBB-ADAC130A9E9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a:extLst>
              <a:ext uri="{FF2B5EF4-FFF2-40B4-BE49-F238E27FC236}">
                <a16:creationId xmlns:a16="http://schemas.microsoft.com/office/drawing/2014/main" xmlns="" id="{F279A347-E1DC-41FD-9556-D442566D4A8F}"/>
              </a:ext>
            </a:extLst>
          </p:cNvPr>
          <p:cNvSpPr>
            <a:spLocks noGrp="1"/>
          </p:cNvSpPr>
          <p:nvPr>
            <p:ph type="title"/>
          </p:nvPr>
        </p:nvSpPr>
        <p:spPr>
          <a:xfrm>
            <a:off x="1600199" y="4571999"/>
            <a:ext cx="7673801" cy="1087656"/>
          </a:xfrm>
        </p:spPr>
        <p:txBody>
          <a:bodyPr vert="horz" lIns="91440" tIns="45720" rIns="91440" bIns="45720" rtlCol="0" anchor="b">
            <a:normAutofit/>
          </a:bodyPr>
          <a:lstStyle/>
          <a:p>
            <a:pPr algn="l" rtl="0">
              <a:lnSpc>
                <a:spcPct val="90000"/>
              </a:lnSpc>
            </a:pPr>
            <a:r>
              <a:rPr lang="fr-BE" sz="1600" b="0" i="1" u="none" kern="1200" baseline="0">
                <a:solidFill>
                  <a:schemeClr val="accent1"/>
                </a:solidFill>
                <a:latin typeface="+mj-lt"/>
                <a:ea typeface="+mj-ea"/>
                <a:cs typeface="+mj-cs"/>
              </a:rPr>
              <a:t>Figure 1 : Pourcentage de la population (de 15 ans et plus) ayant pris un somnifère ou un calmant au cours des 2 dernières semaines, par âge et par sexe, Enquête de Santé, Belgique, 2013.</a:t>
            </a:r>
            <a:r>
              <a:rPr lang="fr-BE" sz="1600" kern="1200">
                <a:solidFill>
                  <a:schemeClr val="accent1"/>
                </a:solidFill>
                <a:latin typeface="+mj-lt"/>
                <a:ea typeface="+mj-ea"/>
                <a:cs typeface="+mj-cs"/>
              </a:rPr>
              <a:t/>
            </a:r>
            <a:br>
              <a:rPr lang="fr-BE" sz="1600" kern="1200">
                <a:solidFill>
                  <a:schemeClr val="accent1"/>
                </a:solidFill>
                <a:latin typeface="+mj-lt"/>
                <a:ea typeface="+mj-ea"/>
                <a:cs typeface="+mj-cs"/>
              </a:rPr>
            </a:br>
            <a:endParaRPr lang="fr-BE" sz="1600" kern="1200">
              <a:solidFill>
                <a:schemeClr val="accent1"/>
              </a:solidFill>
              <a:latin typeface="+mj-lt"/>
              <a:ea typeface="+mj-ea"/>
              <a:cs typeface="+mj-cs"/>
            </a:endParaRPr>
          </a:p>
        </p:txBody>
      </p:sp>
      <p:pic>
        <p:nvPicPr>
          <p:cNvPr id="3" name="Picture 2">
            <a:extLst>
              <a:ext uri="{FF2B5EF4-FFF2-40B4-BE49-F238E27FC236}">
                <a16:creationId xmlns:a16="http://schemas.microsoft.com/office/drawing/2014/main" xmlns="" id="{0F10E999-669C-4529-820F-34D229C4C32F}"/>
              </a:ext>
            </a:extLst>
          </p:cNvPr>
          <p:cNvPicPr/>
          <p:nvPr/>
        </p:nvPicPr>
        <p:blipFill>
          <a:blip r:embed="rId2"/>
          <a:stretch>
            <a:fillRect/>
          </a:stretch>
        </p:blipFill>
        <p:spPr>
          <a:xfrm>
            <a:off x="1600201" y="609600"/>
            <a:ext cx="5719849" cy="3642357"/>
          </a:xfrm>
          <a:prstGeom prst="rect">
            <a:avLst/>
          </a:prstGeom>
        </p:spPr>
      </p:pic>
    </p:spTree>
    <p:extLst>
      <p:ext uri="{BB962C8B-B14F-4D97-AF65-F5344CB8AC3E}">
        <p14:creationId xmlns:p14="http://schemas.microsoft.com/office/powerpoint/2010/main" val="40018087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699047-4223-43C6-8242-9555C7036A0A}"/>
              </a:ext>
            </a:extLst>
          </p:cNvPr>
          <p:cNvSpPr>
            <a:spLocks noGrp="1"/>
          </p:cNvSpPr>
          <p:nvPr>
            <p:ph type="title"/>
          </p:nvPr>
        </p:nvSpPr>
        <p:spPr>
          <a:xfrm>
            <a:off x="759630" y="399288"/>
            <a:ext cx="8596668" cy="1320800"/>
          </a:xfrm>
        </p:spPr>
        <p:txBody>
          <a:bodyPr/>
          <a:lstStyle/>
          <a:p>
            <a:pPr algn="ctr" rtl="0"/>
            <a:r>
              <a:rPr lang="fr-BE" b="0" i="0" u="none" baseline="0">
                <a:solidFill>
                  <a:srgbClr val="007114"/>
                </a:solidFill>
                <a:latin typeface="+mn-lt"/>
              </a:rPr>
              <a:t>Efficacité des benzodiazépines</a:t>
            </a:r>
          </a:p>
        </p:txBody>
      </p:sp>
      <p:sp>
        <p:nvSpPr>
          <p:cNvPr id="3" name="Content Placeholder 2">
            <a:extLst>
              <a:ext uri="{FF2B5EF4-FFF2-40B4-BE49-F238E27FC236}">
                <a16:creationId xmlns:a16="http://schemas.microsoft.com/office/drawing/2014/main" xmlns="" id="{1AB2E0A3-DC29-4A82-9C6C-A0E194B3460D}"/>
              </a:ext>
            </a:extLst>
          </p:cNvPr>
          <p:cNvSpPr>
            <a:spLocks noGrp="1"/>
          </p:cNvSpPr>
          <p:nvPr>
            <p:ph idx="1"/>
          </p:nvPr>
        </p:nvSpPr>
        <p:spPr>
          <a:xfrm>
            <a:off x="960798" y="1593661"/>
            <a:ext cx="8596668" cy="3880773"/>
          </a:xfrm>
        </p:spPr>
        <p:txBody>
          <a:bodyPr>
            <a:normAutofit/>
          </a:bodyPr>
          <a:lstStyle/>
          <a:p>
            <a:pPr marL="0" indent="0" algn="l" rtl="0">
              <a:buNone/>
            </a:pPr>
            <a:r>
              <a:rPr lang="fr-BE" sz="2400" b="0" i="0" u="none" baseline="0"/>
              <a:t>Benzodiazépines et « produits Z »</a:t>
            </a:r>
          </a:p>
          <a:p>
            <a:pPr lvl="1" algn="l" rtl="0"/>
            <a:r>
              <a:rPr lang="fr-BE" sz="2400" b="0" i="0" u="none" baseline="0"/>
              <a:t> hypnotiques, sédatifs et anxiolytiques </a:t>
            </a:r>
          </a:p>
          <a:p>
            <a:pPr lvl="1" algn="l" rtl="0"/>
            <a:r>
              <a:rPr lang="fr-BE" sz="2400" b="0" i="0" u="none" baseline="0"/>
              <a:t> efficaces en cas d’insomnie</a:t>
            </a:r>
          </a:p>
          <a:p>
            <a:pPr lvl="1" algn="l" rtl="0"/>
            <a:r>
              <a:rPr lang="fr-BE" sz="2400" b="0" i="0" u="none" baseline="0"/>
              <a:t> durée du sommeil prolongée (de 49 à 61 minutes)</a:t>
            </a:r>
          </a:p>
          <a:p>
            <a:pPr lvl="1" algn="l" rtl="0"/>
            <a:r>
              <a:rPr lang="fr-BE" sz="2400" b="0" i="0" u="none" baseline="0"/>
              <a:t> durée d'endormissement raccourcie (14 minutes en moyenne) </a:t>
            </a:r>
          </a:p>
          <a:p>
            <a:pPr lvl="1" algn="l" rtl="0"/>
            <a:r>
              <a:rPr lang="fr-BE" sz="2400" b="0" i="0" u="none" baseline="0"/>
              <a:t> efficacité soutenue pendant une semaine puis diminuant avec le temps</a:t>
            </a:r>
            <a:endParaRPr lang="fr-BE" dirty="0"/>
          </a:p>
          <a:p>
            <a:pPr marL="0" indent="0" algn="l" rtl="0">
              <a:buNone/>
            </a:pPr>
            <a:endParaRPr lang="fr-BE" dirty="0"/>
          </a:p>
        </p:txBody>
      </p:sp>
    </p:spTree>
    <p:extLst>
      <p:ext uri="{BB962C8B-B14F-4D97-AF65-F5344CB8AC3E}">
        <p14:creationId xmlns:p14="http://schemas.microsoft.com/office/powerpoint/2010/main" val="3750837851"/>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676</TotalTime>
  <Words>633</Words>
  <Application>Microsoft Office PowerPoint</Application>
  <PresentationFormat>Aangepast</PresentationFormat>
  <Paragraphs>218</Paragraphs>
  <Slides>30</Slides>
  <Notes>7</Notes>
  <HiddenSlides>0</HiddenSlides>
  <MMClips>0</MMClips>
  <ScaleCrop>false</ScaleCrop>
  <HeadingPairs>
    <vt:vector size="4" baseType="variant">
      <vt:variant>
        <vt:lpstr>Thema</vt:lpstr>
      </vt:variant>
      <vt:variant>
        <vt:i4>1</vt:i4>
      </vt:variant>
      <vt:variant>
        <vt:lpstr>Diatitels</vt:lpstr>
      </vt:variant>
      <vt:variant>
        <vt:i4>30</vt:i4>
      </vt:variant>
    </vt:vector>
  </HeadingPairs>
  <TitlesOfParts>
    <vt:vector size="31" baseType="lpstr">
      <vt:lpstr>Facet</vt:lpstr>
      <vt:lpstr>    Utilisation rationnelle de benzodiazépines par la collaboration multidisciplinaire </vt:lpstr>
      <vt:lpstr>Déroulement d’une CMP</vt:lpstr>
      <vt:lpstr>2. Table ronde</vt:lpstr>
      <vt:lpstr>3. Qu’est-ce qu’une CMP ?</vt:lpstr>
      <vt:lpstr>Objectif d’une CMP sur les benzodiazépines</vt:lpstr>
      <vt:lpstr>Contexte théorique</vt:lpstr>
      <vt:lpstr>Identification du problème</vt:lpstr>
      <vt:lpstr>Figure 1 : Pourcentage de la population (de 15 ans et plus) ayant pris un somnifère ou un calmant au cours des 2 dernières semaines, par âge et par sexe, Enquête de Santé, Belgique, 2013. </vt:lpstr>
      <vt:lpstr>Efficacité des benzodiazépines</vt:lpstr>
      <vt:lpstr>Indications de benzodiazépines</vt:lpstr>
      <vt:lpstr>Inconvénients des benzodiazépines</vt:lpstr>
      <vt:lpstr> Utilisation rationnelle de benzodiazépines </vt:lpstr>
      <vt:lpstr> Utilisation rationnelle de benzodiazépines </vt:lpstr>
      <vt:lpstr>Approche de l’utilisation chronique de benzodiazépines</vt:lpstr>
      <vt:lpstr>Approche de l’utilisation chronique de benzodiazépines existante</vt:lpstr>
      <vt:lpstr>Exemple de lettre d’arrêt</vt:lpstr>
      <vt:lpstr>Comment travailler avec une lettre d’arrêt : plan par étape</vt:lpstr>
      <vt:lpstr>Exemple de brochure éducative</vt:lpstr>
      <vt:lpstr>Évaluation d’une CMP (indicateurs de qualité)</vt:lpstr>
      <vt:lpstr>PowerPoint-presentatie</vt:lpstr>
      <vt:lpstr>Cas Partie 1 :  </vt:lpstr>
      <vt:lpstr>Cas Marie</vt:lpstr>
      <vt:lpstr>Cas Marie (partie 1) : questions d'orientation</vt:lpstr>
      <vt:lpstr>Cas Partie 2 :  </vt:lpstr>
      <vt:lpstr>PowerPoint-presentatie</vt:lpstr>
      <vt:lpstr>Cas Marie (partie 2) : questions d'orientation</vt:lpstr>
      <vt:lpstr>Cas Partie 3 :  </vt:lpstr>
      <vt:lpstr>PowerPoint-presentatie</vt:lpstr>
      <vt:lpstr>Cas Marie (partie 3) : questions d'orientation</vt:lpstr>
      <vt:lpstr>Bilan et clôture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Carolien Bogaerts</dc:creator>
  <cp:lastModifiedBy>Wilkens Gent</cp:lastModifiedBy>
  <cp:revision>58</cp:revision>
  <dcterms:created xsi:type="dcterms:W3CDTF">2017-11-29T14:44:40Z</dcterms:created>
  <dcterms:modified xsi:type="dcterms:W3CDTF">2020-02-17T16:24:15Z</dcterms:modified>
</cp:coreProperties>
</file>